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56" r:id="rId2"/>
    <p:sldId id="318" r:id="rId3"/>
    <p:sldId id="320" r:id="rId4"/>
    <p:sldId id="259" r:id="rId5"/>
    <p:sldId id="329" r:id="rId6"/>
    <p:sldId id="330" r:id="rId7"/>
    <p:sldId id="331" r:id="rId8"/>
    <p:sldId id="321" r:id="rId9"/>
    <p:sldId id="261" r:id="rId10"/>
    <p:sldId id="262" r:id="rId11"/>
    <p:sldId id="263" r:id="rId12"/>
    <p:sldId id="323" r:id="rId13"/>
    <p:sldId id="324" r:id="rId14"/>
    <p:sldId id="325" r:id="rId15"/>
    <p:sldId id="264" r:id="rId16"/>
    <p:sldId id="265" r:id="rId17"/>
    <p:sldId id="266" r:id="rId18"/>
    <p:sldId id="267" r:id="rId19"/>
    <p:sldId id="268" r:id="rId20"/>
    <p:sldId id="322" r:id="rId21"/>
    <p:sldId id="270" r:id="rId22"/>
    <p:sldId id="272" r:id="rId23"/>
    <p:sldId id="273" r:id="rId24"/>
    <p:sldId id="327" r:id="rId25"/>
    <p:sldId id="326" r:id="rId26"/>
    <p:sldId id="274" r:id="rId27"/>
    <p:sldId id="328" r:id="rId28"/>
    <p:sldId id="317" r:id="rId29"/>
  </p:sldIdLst>
  <p:sldSz cx="9144000" cy="6858000" type="screen4x3"/>
  <p:notesSz cx="7559675" cy="106918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32" autoAdjust="0"/>
    <p:restoredTop sz="95226" autoAdjust="0"/>
  </p:normalViewPr>
  <p:slideViewPr>
    <p:cSldViewPr>
      <p:cViewPr varScale="1">
        <p:scale>
          <a:sx n="86" d="100"/>
          <a:sy n="86" d="100"/>
        </p:scale>
        <p:origin x="1133"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F8A974-3A05-412B-9AEE-4DF3773AD093}"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it-IT"/>
        </a:p>
      </dgm:t>
    </dgm:pt>
    <dgm:pt modelId="{C60CAE3A-484C-42CF-BDC4-B91249373AC4}">
      <dgm:prSet phldrT="[Testo]" phldr="1"/>
      <dgm:spPr/>
      <dgm:t>
        <a:bodyPr/>
        <a:lstStyle/>
        <a:p>
          <a:endParaRPr lang="it-IT" dirty="0"/>
        </a:p>
      </dgm:t>
    </dgm:pt>
    <dgm:pt modelId="{29AB00A9-24FD-41D2-8812-B508F37A8C76}" type="parTrans" cxnId="{427889FB-5470-4A64-AF5B-10EB05B04BC3}">
      <dgm:prSet/>
      <dgm:spPr/>
      <dgm:t>
        <a:bodyPr/>
        <a:lstStyle/>
        <a:p>
          <a:endParaRPr lang="it-IT"/>
        </a:p>
      </dgm:t>
    </dgm:pt>
    <dgm:pt modelId="{4C47B0A2-C071-4A74-9A4C-DFEC7A3A1154}" type="sibTrans" cxnId="{427889FB-5470-4A64-AF5B-10EB05B04BC3}">
      <dgm:prSet/>
      <dgm:spPr/>
      <dgm:t>
        <a:bodyPr/>
        <a:lstStyle/>
        <a:p>
          <a:endParaRPr lang="it-IT"/>
        </a:p>
      </dgm:t>
    </dgm:pt>
    <dgm:pt modelId="{74DBD928-4829-4480-8F15-51F10248667B}">
      <dgm:prSet phldrT="[Testo]"/>
      <dgm:spPr/>
      <dgm:t>
        <a:bodyPr/>
        <a:lstStyle/>
        <a:p>
          <a:r>
            <a:rPr lang="it-IT" dirty="0"/>
            <a:t>Art. </a:t>
          </a:r>
          <a:r>
            <a:rPr lang="it-IT"/>
            <a:t>32 Cost.</a:t>
          </a:r>
          <a:endParaRPr lang="it-IT" dirty="0"/>
        </a:p>
      </dgm:t>
    </dgm:pt>
    <dgm:pt modelId="{4172599D-1EA9-4C20-847C-54C1CB90AB09}" type="parTrans" cxnId="{02C6F4B2-76E6-4CBC-9CE8-D3FCEF73034C}">
      <dgm:prSet/>
      <dgm:spPr/>
      <dgm:t>
        <a:bodyPr/>
        <a:lstStyle/>
        <a:p>
          <a:endParaRPr lang="it-IT"/>
        </a:p>
      </dgm:t>
    </dgm:pt>
    <dgm:pt modelId="{EBB295DC-433A-43DC-9F3E-74B2E72481F6}" type="sibTrans" cxnId="{02C6F4B2-76E6-4CBC-9CE8-D3FCEF73034C}">
      <dgm:prSet/>
      <dgm:spPr/>
      <dgm:t>
        <a:bodyPr/>
        <a:lstStyle/>
        <a:p>
          <a:endParaRPr lang="it-IT"/>
        </a:p>
      </dgm:t>
    </dgm:pt>
    <dgm:pt modelId="{E196CA71-F11F-410F-AE73-85B6DAECE0D6}">
      <dgm:prSet phldrT="[Testo]"/>
      <dgm:spPr/>
      <dgm:t>
        <a:bodyPr/>
        <a:lstStyle/>
        <a:p>
          <a:r>
            <a:rPr lang="it-IT" dirty="0"/>
            <a:t>Art. 38 </a:t>
          </a:r>
          <a:r>
            <a:rPr lang="it-IT" dirty="0" err="1"/>
            <a:t>Cost</a:t>
          </a:r>
          <a:endParaRPr lang="it-IT" dirty="0"/>
        </a:p>
      </dgm:t>
    </dgm:pt>
    <dgm:pt modelId="{EDCFA2E7-8461-4FBA-A184-B87E1E66911F}" type="parTrans" cxnId="{2BB0A4A6-5BF6-4011-94B5-F6847180998C}">
      <dgm:prSet/>
      <dgm:spPr/>
      <dgm:t>
        <a:bodyPr/>
        <a:lstStyle/>
        <a:p>
          <a:endParaRPr lang="it-IT"/>
        </a:p>
      </dgm:t>
    </dgm:pt>
    <dgm:pt modelId="{1685240E-2EAF-4877-89AE-FE6812CB870E}" type="sibTrans" cxnId="{2BB0A4A6-5BF6-4011-94B5-F6847180998C}">
      <dgm:prSet/>
      <dgm:spPr/>
      <dgm:t>
        <a:bodyPr/>
        <a:lstStyle/>
        <a:p>
          <a:endParaRPr lang="it-IT"/>
        </a:p>
      </dgm:t>
    </dgm:pt>
    <dgm:pt modelId="{CBCC8F1C-C159-44FD-B417-588DD309530A}">
      <dgm:prSet phldrT="[Testo]"/>
      <dgm:spPr/>
      <dgm:t>
        <a:bodyPr/>
        <a:lstStyle/>
        <a:p>
          <a:r>
            <a:rPr lang="it-IT" dirty="0"/>
            <a:t>Tutela della persona</a:t>
          </a:r>
        </a:p>
      </dgm:t>
    </dgm:pt>
    <dgm:pt modelId="{28922613-35CD-4CFF-B848-99AAD6221331}" type="parTrans" cxnId="{DCB4C9B8-D7DE-4C55-AB25-DEFEF0DA1FFC}">
      <dgm:prSet/>
      <dgm:spPr/>
      <dgm:t>
        <a:bodyPr/>
        <a:lstStyle/>
        <a:p>
          <a:endParaRPr lang="it-IT"/>
        </a:p>
      </dgm:t>
    </dgm:pt>
    <dgm:pt modelId="{6FE10E88-6600-4BA2-9E54-A8FE36B57F2B}" type="sibTrans" cxnId="{DCB4C9B8-D7DE-4C55-AB25-DEFEF0DA1FFC}">
      <dgm:prSet/>
      <dgm:spPr/>
      <dgm:t>
        <a:bodyPr/>
        <a:lstStyle/>
        <a:p>
          <a:endParaRPr lang="it-IT"/>
        </a:p>
      </dgm:t>
    </dgm:pt>
    <dgm:pt modelId="{2B108AB1-1351-4C92-8D12-D842995C6CF2}">
      <dgm:prSet phldrT="[Testo]"/>
      <dgm:spPr/>
      <dgm:t>
        <a:bodyPr/>
        <a:lstStyle/>
        <a:p>
          <a:r>
            <a:rPr lang="it-IT" dirty="0"/>
            <a:t>Art. 3 Convenzione New York</a:t>
          </a:r>
        </a:p>
      </dgm:t>
    </dgm:pt>
    <dgm:pt modelId="{E833E1D0-C2AC-4E7B-BB25-DA928AD21D67}" type="parTrans" cxnId="{3F5C1CCF-2AA5-4400-A801-9B822315B113}">
      <dgm:prSet/>
      <dgm:spPr/>
      <dgm:t>
        <a:bodyPr/>
        <a:lstStyle/>
        <a:p>
          <a:endParaRPr lang="it-IT"/>
        </a:p>
      </dgm:t>
    </dgm:pt>
    <dgm:pt modelId="{7A8FD82F-E171-4EF2-9C10-3E2FB2AB29A7}" type="sibTrans" cxnId="{3F5C1CCF-2AA5-4400-A801-9B822315B113}">
      <dgm:prSet/>
      <dgm:spPr/>
      <dgm:t>
        <a:bodyPr/>
        <a:lstStyle/>
        <a:p>
          <a:endParaRPr lang="it-IT"/>
        </a:p>
      </dgm:t>
    </dgm:pt>
    <dgm:pt modelId="{51C73547-AAEF-44A9-8667-B1E972E3D8E7}">
      <dgm:prSet phldrT="[Testo]"/>
      <dgm:spPr/>
      <dgm:t>
        <a:bodyPr/>
        <a:lstStyle/>
        <a:p>
          <a:r>
            <a:rPr lang="it-IT" dirty="0"/>
            <a:t>Art. 19 Convenzione</a:t>
          </a:r>
        </a:p>
        <a:p>
          <a:r>
            <a:rPr lang="it-IT" dirty="0"/>
            <a:t>New York</a:t>
          </a:r>
        </a:p>
      </dgm:t>
    </dgm:pt>
    <dgm:pt modelId="{1A17AAA5-5EA5-4D36-A8F3-1F5FCEF72DF2}" type="parTrans" cxnId="{E2592C0F-CFC4-4EDE-BA1D-47650E83EBAA}">
      <dgm:prSet/>
      <dgm:spPr/>
      <dgm:t>
        <a:bodyPr/>
        <a:lstStyle/>
        <a:p>
          <a:endParaRPr lang="it-IT"/>
        </a:p>
      </dgm:t>
    </dgm:pt>
    <dgm:pt modelId="{C0E7CFFF-F254-44C5-8E82-D86396328444}" type="sibTrans" cxnId="{E2592C0F-CFC4-4EDE-BA1D-47650E83EBAA}">
      <dgm:prSet/>
      <dgm:spPr/>
      <dgm:t>
        <a:bodyPr/>
        <a:lstStyle/>
        <a:p>
          <a:endParaRPr lang="it-IT"/>
        </a:p>
      </dgm:t>
    </dgm:pt>
    <dgm:pt modelId="{D01070A1-C012-4E8C-90CC-8D6B962BCBF2}">
      <dgm:prSet phldrT="[Testo]"/>
      <dgm:spPr/>
      <dgm:t>
        <a:bodyPr/>
        <a:lstStyle/>
        <a:p>
          <a:r>
            <a:rPr lang="it-IT" dirty="0"/>
            <a:t>Legge Servizio Sanitario Nazionale</a:t>
          </a:r>
        </a:p>
      </dgm:t>
    </dgm:pt>
    <dgm:pt modelId="{81270C22-F435-4CA3-9F79-846876681F25}" type="parTrans" cxnId="{A72ECEB0-77CA-4502-B32E-9FDAB4129CC7}">
      <dgm:prSet/>
      <dgm:spPr/>
      <dgm:t>
        <a:bodyPr/>
        <a:lstStyle/>
        <a:p>
          <a:endParaRPr lang="it-IT"/>
        </a:p>
      </dgm:t>
    </dgm:pt>
    <dgm:pt modelId="{E64BD1EB-F985-432C-8573-2CF155274DB8}" type="sibTrans" cxnId="{A72ECEB0-77CA-4502-B32E-9FDAB4129CC7}">
      <dgm:prSet/>
      <dgm:spPr/>
      <dgm:t>
        <a:bodyPr/>
        <a:lstStyle/>
        <a:p>
          <a:endParaRPr lang="it-IT"/>
        </a:p>
      </dgm:t>
    </dgm:pt>
    <dgm:pt modelId="{CBD4FE80-1398-4D9A-9AF7-13FC52635DB6}">
      <dgm:prSet phldrT="[Testo]"/>
      <dgm:spPr/>
      <dgm:t>
        <a:bodyPr/>
        <a:lstStyle/>
        <a:p>
          <a:r>
            <a:rPr lang="it-IT" dirty="0"/>
            <a:t>Art. 1</a:t>
          </a:r>
        </a:p>
      </dgm:t>
    </dgm:pt>
    <dgm:pt modelId="{0F656B78-0277-46F6-B4BF-BED929F80BC8}" type="parTrans" cxnId="{CB316D5F-30D9-4B6B-9EE2-E888832D62AB}">
      <dgm:prSet/>
      <dgm:spPr/>
      <dgm:t>
        <a:bodyPr/>
        <a:lstStyle/>
        <a:p>
          <a:endParaRPr lang="it-IT"/>
        </a:p>
      </dgm:t>
    </dgm:pt>
    <dgm:pt modelId="{6A9E1893-7074-4E58-AAA0-79CF1170A146}" type="sibTrans" cxnId="{CB316D5F-30D9-4B6B-9EE2-E888832D62AB}">
      <dgm:prSet/>
      <dgm:spPr/>
      <dgm:t>
        <a:bodyPr/>
        <a:lstStyle/>
        <a:p>
          <a:endParaRPr lang="it-IT"/>
        </a:p>
      </dgm:t>
    </dgm:pt>
    <dgm:pt modelId="{784780F6-5267-4E9E-83D8-C7909CF96E49}">
      <dgm:prSet phldrT="[Testo]"/>
      <dgm:spPr/>
      <dgm:t>
        <a:bodyPr/>
        <a:lstStyle/>
        <a:p>
          <a:r>
            <a:rPr lang="it-IT" dirty="0"/>
            <a:t>Art. 2</a:t>
          </a:r>
        </a:p>
      </dgm:t>
    </dgm:pt>
    <dgm:pt modelId="{B9E30B2A-553B-4388-B1E2-394DEA222E4D}" type="parTrans" cxnId="{A7F96DCA-478D-4D16-98BE-F1B089AE6648}">
      <dgm:prSet/>
      <dgm:spPr/>
      <dgm:t>
        <a:bodyPr/>
        <a:lstStyle/>
        <a:p>
          <a:endParaRPr lang="it-IT"/>
        </a:p>
      </dgm:t>
    </dgm:pt>
    <dgm:pt modelId="{A1671A72-7200-46C7-9575-A79CCB63F7DE}" type="sibTrans" cxnId="{A7F96DCA-478D-4D16-98BE-F1B089AE6648}">
      <dgm:prSet/>
      <dgm:spPr/>
      <dgm:t>
        <a:bodyPr/>
        <a:lstStyle/>
        <a:p>
          <a:endParaRPr lang="it-IT"/>
        </a:p>
      </dgm:t>
    </dgm:pt>
    <dgm:pt modelId="{94304053-52C2-4BF6-A627-5033E7782105}" type="pres">
      <dgm:prSet presAssocID="{8AF8A974-3A05-412B-9AEE-4DF3773AD093}" presName="Name0" presStyleCnt="0">
        <dgm:presLayoutVars>
          <dgm:dir/>
          <dgm:animLvl val="lvl"/>
          <dgm:resizeHandles val="exact"/>
        </dgm:presLayoutVars>
      </dgm:prSet>
      <dgm:spPr/>
    </dgm:pt>
    <dgm:pt modelId="{86D6FBEF-FF3A-4293-9B2C-BACDB2213F71}" type="pres">
      <dgm:prSet presAssocID="{D01070A1-C012-4E8C-90CC-8D6B962BCBF2}" presName="boxAndChildren" presStyleCnt="0"/>
      <dgm:spPr/>
    </dgm:pt>
    <dgm:pt modelId="{255B1D7A-42C0-42FF-B049-D9FE4F72D6D6}" type="pres">
      <dgm:prSet presAssocID="{D01070A1-C012-4E8C-90CC-8D6B962BCBF2}" presName="parentTextBox" presStyleLbl="node1" presStyleIdx="0" presStyleCnt="3"/>
      <dgm:spPr/>
    </dgm:pt>
    <dgm:pt modelId="{FFDA8694-CE94-44CF-A4D8-B8A6A563BE88}" type="pres">
      <dgm:prSet presAssocID="{D01070A1-C012-4E8C-90CC-8D6B962BCBF2}" presName="entireBox" presStyleLbl="node1" presStyleIdx="0" presStyleCnt="3"/>
      <dgm:spPr/>
    </dgm:pt>
    <dgm:pt modelId="{3A2B49AF-F837-487E-B65C-5C22FBC721A4}" type="pres">
      <dgm:prSet presAssocID="{D01070A1-C012-4E8C-90CC-8D6B962BCBF2}" presName="descendantBox" presStyleCnt="0"/>
      <dgm:spPr/>
    </dgm:pt>
    <dgm:pt modelId="{CBB20A1F-FD35-40BC-9BE6-C41C3E76C8C2}" type="pres">
      <dgm:prSet presAssocID="{CBD4FE80-1398-4D9A-9AF7-13FC52635DB6}" presName="childTextBox" presStyleLbl="fgAccFollowNode1" presStyleIdx="0" presStyleCnt="6">
        <dgm:presLayoutVars>
          <dgm:bulletEnabled val="1"/>
        </dgm:presLayoutVars>
      </dgm:prSet>
      <dgm:spPr/>
    </dgm:pt>
    <dgm:pt modelId="{25745C6E-435C-4CAD-8FA0-C8E19017B77D}" type="pres">
      <dgm:prSet presAssocID="{784780F6-5267-4E9E-83D8-C7909CF96E49}" presName="childTextBox" presStyleLbl="fgAccFollowNode1" presStyleIdx="1" presStyleCnt="6">
        <dgm:presLayoutVars>
          <dgm:bulletEnabled val="1"/>
        </dgm:presLayoutVars>
      </dgm:prSet>
      <dgm:spPr/>
    </dgm:pt>
    <dgm:pt modelId="{6F0CAD08-4FF3-426F-8796-70AA4E677C05}" type="pres">
      <dgm:prSet presAssocID="{6FE10E88-6600-4BA2-9E54-A8FE36B57F2B}" presName="sp" presStyleCnt="0"/>
      <dgm:spPr/>
    </dgm:pt>
    <dgm:pt modelId="{45988CB6-0179-4E81-A3BA-1AF6419E4265}" type="pres">
      <dgm:prSet presAssocID="{CBCC8F1C-C159-44FD-B417-588DD309530A}" presName="arrowAndChildren" presStyleCnt="0"/>
      <dgm:spPr/>
    </dgm:pt>
    <dgm:pt modelId="{5129D6A8-5A20-4856-B901-617E9499E485}" type="pres">
      <dgm:prSet presAssocID="{CBCC8F1C-C159-44FD-B417-588DD309530A}" presName="parentTextArrow" presStyleLbl="node1" presStyleIdx="0" presStyleCnt="3"/>
      <dgm:spPr/>
    </dgm:pt>
    <dgm:pt modelId="{B74F4954-AA50-435E-9226-3DC990FFC5F7}" type="pres">
      <dgm:prSet presAssocID="{CBCC8F1C-C159-44FD-B417-588DD309530A}" presName="arrow" presStyleLbl="node1" presStyleIdx="1" presStyleCnt="3"/>
      <dgm:spPr/>
    </dgm:pt>
    <dgm:pt modelId="{C3C5F4D9-585D-4E34-A662-53DDBE8BE54E}" type="pres">
      <dgm:prSet presAssocID="{CBCC8F1C-C159-44FD-B417-588DD309530A}" presName="descendantArrow" presStyleCnt="0"/>
      <dgm:spPr/>
    </dgm:pt>
    <dgm:pt modelId="{DFF311CF-3FFE-4116-BF7E-EBFD331F3D2E}" type="pres">
      <dgm:prSet presAssocID="{2B108AB1-1351-4C92-8D12-D842995C6CF2}" presName="childTextArrow" presStyleLbl="fgAccFollowNode1" presStyleIdx="2" presStyleCnt="6">
        <dgm:presLayoutVars>
          <dgm:bulletEnabled val="1"/>
        </dgm:presLayoutVars>
      </dgm:prSet>
      <dgm:spPr/>
    </dgm:pt>
    <dgm:pt modelId="{69934602-8948-45B5-9B87-6689EC19530D}" type="pres">
      <dgm:prSet presAssocID="{51C73547-AAEF-44A9-8667-B1E972E3D8E7}" presName="childTextArrow" presStyleLbl="fgAccFollowNode1" presStyleIdx="3" presStyleCnt="6">
        <dgm:presLayoutVars>
          <dgm:bulletEnabled val="1"/>
        </dgm:presLayoutVars>
      </dgm:prSet>
      <dgm:spPr/>
    </dgm:pt>
    <dgm:pt modelId="{AAFC63C2-CBA1-4377-9C61-1670FC558F35}" type="pres">
      <dgm:prSet presAssocID="{4C47B0A2-C071-4A74-9A4C-DFEC7A3A1154}" presName="sp" presStyleCnt="0"/>
      <dgm:spPr/>
    </dgm:pt>
    <dgm:pt modelId="{8937084E-C7DD-4C8A-9F05-D180E1B3A51E}" type="pres">
      <dgm:prSet presAssocID="{C60CAE3A-484C-42CF-BDC4-B91249373AC4}" presName="arrowAndChildren" presStyleCnt="0"/>
      <dgm:spPr/>
    </dgm:pt>
    <dgm:pt modelId="{5FF2BBAC-1343-4ED4-9399-B2ADF9CDEE22}" type="pres">
      <dgm:prSet presAssocID="{C60CAE3A-484C-42CF-BDC4-B91249373AC4}" presName="parentTextArrow" presStyleLbl="node1" presStyleIdx="1" presStyleCnt="3"/>
      <dgm:spPr/>
    </dgm:pt>
    <dgm:pt modelId="{1822B9E1-4FEC-45FC-A511-C7F512AE1099}" type="pres">
      <dgm:prSet presAssocID="{C60CAE3A-484C-42CF-BDC4-B91249373AC4}" presName="arrow" presStyleLbl="node1" presStyleIdx="2" presStyleCnt="3" custFlipVert="1" custScaleY="48736"/>
      <dgm:spPr/>
    </dgm:pt>
    <dgm:pt modelId="{C84F4E92-24EA-4ACC-9CD8-15EF53C5E8A8}" type="pres">
      <dgm:prSet presAssocID="{C60CAE3A-484C-42CF-BDC4-B91249373AC4}" presName="descendantArrow" presStyleCnt="0"/>
      <dgm:spPr/>
    </dgm:pt>
    <dgm:pt modelId="{66CB90F7-578F-4B0A-846E-87E48FBC3122}" type="pres">
      <dgm:prSet presAssocID="{74DBD928-4829-4480-8F15-51F10248667B}" presName="childTextArrow" presStyleLbl="fgAccFollowNode1" presStyleIdx="4" presStyleCnt="6" custLinFactNeighborX="2363">
        <dgm:presLayoutVars>
          <dgm:bulletEnabled val="1"/>
        </dgm:presLayoutVars>
      </dgm:prSet>
      <dgm:spPr/>
    </dgm:pt>
    <dgm:pt modelId="{07444C42-AC8B-4FAC-8927-FEB3379B46EE}" type="pres">
      <dgm:prSet presAssocID="{E196CA71-F11F-410F-AE73-85B6DAECE0D6}" presName="childTextArrow" presStyleLbl="fgAccFollowNode1" presStyleIdx="5" presStyleCnt="6">
        <dgm:presLayoutVars>
          <dgm:bulletEnabled val="1"/>
        </dgm:presLayoutVars>
      </dgm:prSet>
      <dgm:spPr/>
    </dgm:pt>
  </dgm:ptLst>
  <dgm:cxnLst>
    <dgm:cxn modelId="{E2592C0F-CFC4-4EDE-BA1D-47650E83EBAA}" srcId="{CBCC8F1C-C159-44FD-B417-588DD309530A}" destId="{51C73547-AAEF-44A9-8667-B1E972E3D8E7}" srcOrd="1" destOrd="0" parTransId="{1A17AAA5-5EA5-4D36-A8F3-1F5FCEF72DF2}" sibTransId="{C0E7CFFF-F254-44C5-8E82-D86396328444}"/>
    <dgm:cxn modelId="{2A6CCD19-72FF-4A27-879B-03B384887E6A}" type="presOf" srcId="{51C73547-AAEF-44A9-8667-B1E972E3D8E7}" destId="{69934602-8948-45B5-9B87-6689EC19530D}" srcOrd="0" destOrd="0" presId="urn:microsoft.com/office/officeart/2005/8/layout/process4"/>
    <dgm:cxn modelId="{62A6F828-5160-48FD-90D1-3BB21F59D57D}" type="presOf" srcId="{2B108AB1-1351-4C92-8D12-D842995C6CF2}" destId="{DFF311CF-3FFE-4116-BF7E-EBFD331F3D2E}" srcOrd="0" destOrd="0" presId="urn:microsoft.com/office/officeart/2005/8/layout/process4"/>
    <dgm:cxn modelId="{0410D035-675A-4FAD-AF79-E39EFCCEA8D8}" type="presOf" srcId="{E196CA71-F11F-410F-AE73-85B6DAECE0D6}" destId="{07444C42-AC8B-4FAC-8927-FEB3379B46EE}" srcOrd="0" destOrd="0" presId="urn:microsoft.com/office/officeart/2005/8/layout/process4"/>
    <dgm:cxn modelId="{CB316D5F-30D9-4B6B-9EE2-E888832D62AB}" srcId="{D01070A1-C012-4E8C-90CC-8D6B962BCBF2}" destId="{CBD4FE80-1398-4D9A-9AF7-13FC52635DB6}" srcOrd="0" destOrd="0" parTransId="{0F656B78-0277-46F6-B4BF-BED929F80BC8}" sibTransId="{6A9E1893-7074-4E58-AAA0-79CF1170A146}"/>
    <dgm:cxn modelId="{68E22344-7FAE-4369-BED4-9D2A5C7FAC8F}" type="presOf" srcId="{CBCC8F1C-C159-44FD-B417-588DD309530A}" destId="{B74F4954-AA50-435E-9226-3DC990FFC5F7}" srcOrd="1" destOrd="0" presId="urn:microsoft.com/office/officeart/2005/8/layout/process4"/>
    <dgm:cxn modelId="{A5FD656C-CFFA-449F-83A0-C8204AB692D4}" type="presOf" srcId="{CBCC8F1C-C159-44FD-B417-588DD309530A}" destId="{5129D6A8-5A20-4856-B901-617E9499E485}" srcOrd="0" destOrd="0" presId="urn:microsoft.com/office/officeart/2005/8/layout/process4"/>
    <dgm:cxn modelId="{34B89B6C-9111-411C-8915-1B339AA8B0D6}" type="presOf" srcId="{D01070A1-C012-4E8C-90CC-8D6B962BCBF2}" destId="{255B1D7A-42C0-42FF-B049-D9FE4F72D6D6}" srcOrd="0" destOrd="0" presId="urn:microsoft.com/office/officeart/2005/8/layout/process4"/>
    <dgm:cxn modelId="{B868E26E-1E34-49DE-AB99-680B0D12E944}" type="presOf" srcId="{8AF8A974-3A05-412B-9AEE-4DF3773AD093}" destId="{94304053-52C2-4BF6-A627-5033E7782105}" srcOrd="0" destOrd="0" presId="urn:microsoft.com/office/officeart/2005/8/layout/process4"/>
    <dgm:cxn modelId="{D224CF52-625D-47DF-96AC-985C92C50DB6}" type="presOf" srcId="{D01070A1-C012-4E8C-90CC-8D6B962BCBF2}" destId="{FFDA8694-CE94-44CF-A4D8-B8A6A563BE88}" srcOrd="1" destOrd="0" presId="urn:microsoft.com/office/officeart/2005/8/layout/process4"/>
    <dgm:cxn modelId="{B0623B76-8F01-41D5-B408-7DC677683FA5}" type="presOf" srcId="{784780F6-5267-4E9E-83D8-C7909CF96E49}" destId="{25745C6E-435C-4CAD-8FA0-C8E19017B77D}" srcOrd="0" destOrd="0" presId="urn:microsoft.com/office/officeart/2005/8/layout/process4"/>
    <dgm:cxn modelId="{CF78338D-0FA5-409A-9E7E-C479815C5FD4}" type="presOf" srcId="{C60CAE3A-484C-42CF-BDC4-B91249373AC4}" destId="{1822B9E1-4FEC-45FC-A511-C7F512AE1099}" srcOrd="1" destOrd="0" presId="urn:microsoft.com/office/officeart/2005/8/layout/process4"/>
    <dgm:cxn modelId="{2BB0A4A6-5BF6-4011-94B5-F6847180998C}" srcId="{C60CAE3A-484C-42CF-BDC4-B91249373AC4}" destId="{E196CA71-F11F-410F-AE73-85B6DAECE0D6}" srcOrd="1" destOrd="0" parTransId="{EDCFA2E7-8461-4FBA-A184-B87E1E66911F}" sibTransId="{1685240E-2EAF-4877-89AE-FE6812CB870E}"/>
    <dgm:cxn modelId="{A72ECEB0-77CA-4502-B32E-9FDAB4129CC7}" srcId="{8AF8A974-3A05-412B-9AEE-4DF3773AD093}" destId="{D01070A1-C012-4E8C-90CC-8D6B962BCBF2}" srcOrd="2" destOrd="0" parTransId="{81270C22-F435-4CA3-9F79-846876681F25}" sibTransId="{E64BD1EB-F985-432C-8573-2CF155274DB8}"/>
    <dgm:cxn modelId="{02C6F4B2-76E6-4CBC-9CE8-D3FCEF73034C}" srcId="{C60CAE3A-484C-42CF-BDC4-B91249373AC4}" destId="{74DBD928-4829-4480-8F15-51F10248667B}" srcOrd="0" destOrd="0" parTransId="{4172599D-1EA9-4C20-847C-54C1CB90AB09}" sibTransId="{EBB295DC-433A-43DC-9F3E-74B2E72481F6}"/>
    <dgm:cxn modelId="{DCB4C9B8-D7DE-4C55-AB25-DEFEF0DA1FFC}" srcId="{8AF8A974-3A05-412B-9AEE-4DF3773AD093}" destId="{CBCC8F1C-C159-44FD-B417-588DD309530A}" srcOrd="1" destOrd="0" parTransId="{28922613-35CD-4CFF-B848-99AAD6221331}" sibTransId="{6FE10E88-6600-4BA2-9E54-A8FE36B57F2B}"/>
    <dgm:cxn modelId="{A7F96DCA-478D-4D16-98BE-F1B089AE6648}" srcId="{D01070A1-C012-4E8C-90CC-8D6B962BCBF2}" destId="{784780F6-5267-4E9E-83D8-C7909CF96E49}" srcOrd="1" destOrd="0" parTransId="{B9E30B2A-553B-4388-B1E2-394DEA222E4D}" sibTransId="{A1671A72-7200-46C7-9575-A79CCB63F7DE}"/>
    <dgm:cxn modelId="{3F5C1CCF-2AA5-4400-A801-9B822315B113}" srcId="{CBCC8F1C-C159-44FD-B417-588DD309530A}" destId="{2B108AB1-1351-4C92-8D12-D842995C6CF2}" srcOrd="0" destOrd="0" parTransId="{E833E1D0-C2AC-4E7B-BB25-DA928AD21D67}" sibTransId="{7A8FD82F-E171-4EF2-9C10-3E2FB2AB29A7}"/>
    <dgm:cxn modelId="{901A3BDD-A2EC-4BDF-9977-0E853132392C}" type="presOf" srcId="{C60CAE3A-484C-42CF-BDC4-B91249373AC4}" destId="{5FF2BBAC-1343-4ED4-9399-B2ADF9CDEE22}" srcOrd="0" destOrd="0" presId="urn:microsoft.com/office/officeart/2005/8/layout/process4"/>
    <dgm:cxn modelId="{2A4761DF-FC30-4E86-B0A6-EC9FB9D665E7}" type="presOf" srcId="{CBD4FE80-1398-4D9A-9AF7-13FC52635DB6}" destId="{CBB20A1F-FD35-40BC-9BE6-C41C3E76C8C2}" srcOrd="0" destOrd="0" presId="urn:microsoft.com/office/officeart/2005/8/layout/process4"/>
    <dgm:cxn modelId="{51F8A3E3-22B8-48BC-8BED-59178D4D3F8E}" type="presOf" srcId="{74DBD928-4829-4480-8F15-51F10248667B}" destId="{66CB90F7-578F-4B0A-846E-87E48FBC3122}" srcOrd="0" destOrd="0" presId="urn:microsoft.com/office/officeart/2005/8/layout/process4"/>
    <dgm:cxn modelId="{427889FB-5470-4A64-AF5B-10EB05B04BC3}" srcId="{8AF8A974-3A05-412B-9AEE-4DF3773AD093}" destId="{C60CAE3A-484C-42CF-BDC4-B91249373AC4}" srcOrd="0" destOrd="0" parTransId="{29AB00A9-24FD-41D2-8812-B508F37A8C76}" sibTransId="{4C47B0A2-C071-4A74-9A4C-DFEC7A3A1154}"/>
    <dgm:cxn modelId="{A4E90627-1145-49E2-959F-9AD5FEF75D37}" type="presParOf" srcId="{94304053-52C2-4BF6-A627-5033E7782105}" destId="{86D6FBEF-FF3A-4293-9B2C-BACDB2213F71}" srcOrd="0" destOrd="0" presId="urn:microsoft.com/office/officeart/2005/8/layout/process4"/>
    <dgm:cxn modelId="{117361A4-4369-492F-B15D-34DB6B70843A}" type="presParOf" srcId="{86D6FBEF-FF3A-4293-9B2C-BACDB2213F71}" destId="{255B1D7A-42C0-42FF-B049-D9FE4F72D6D6}" srcOrd="0" destOrd="0" presId="urn:microsoft.com/office/officeart/2005/8/layout/process4"/>
    <dgm:cxn modelId="{DE00E741-C0E8-421A-B258-7A3C72730980}" type="presParOf" srcId="{86D6FBEF-FF3A-4293-9B2C-BACDB2213F71}" destId="{FFDA8694-CE94-44CF-A4D8-B8A6A563BE88}" srcOrd="1" destOrd="0" presId="urn:microsoft.com/office/officeart/2005/8/layout/process4"/>
    <dgm:cxn modelId="{CD884C06-2FB4-4952-A239-6EB20DAE6E73}" type="presParOf" srcId="{86D6FBEF-FF3A-4293-9B2C-BACDB2213F71}" destId="{3A2B49AF-F837-487E-B65C-5C22FBC721A4}" srcOrd="2" destOrd="0" presId="urn:microsoft.com/office/officeart/2005/8/layout/process4"/>
    <dgm:cxn modelId="{FBD7AB2A-1DEF-4A8E-874D-5E1770737664}" type="presParOf" srcId="{3A2B49AF-F837-487E-B65C-5C22FBC721A4}" destId="{CBB20A1F-FD35-40BC-9BE6-C41C3E76C8C2}" srcOrd="0" destOrd="0" presId="urn:microsoft.com/office/officeart/2005/8/layout/process4"/>
    <dgm:cxn modelId="{DC73AF0A-BC41-4D5A-990D-AFFDE9F4B271}" type="presParOf" srcId="{3A2B49AF-F837-487E-B65C-5C22FBC721A4}" destId="{25745C6E-435C-4CAD-8FA0-C8E19017B77D}" srcOrd="1" destOrd="0" presId="urn:microsoft.com/office/officeart/2005/8/layout/process4"/>
    <dgm:cxn modelId="{E0B22061-F8C7-4583-81B1-BF027F1271AC}" type="presParOf" srcId="{94304053-52C2-4BF6-A627-5033E7782105}" destId="{6F0CAD08-4FF3-426F-8796-70AA4E677C05}" srcOrd="1" destOrd="0" presId="urn:microsoft.com/office/officeart/2005/8/layout/process4"/>
    <dgm:cxn modelId="{0627E437-15E7-43AA-A4CE-D4E2F6CE2EA5}" type="presParOf" srcId="{94304053-52C2-4BF6-A627-5033E7782105}" destId="{45988CB6-0179-4E81-A3BA-1AF6419E4265}" srcOrd="2" destOrd="0" presId="urn:microsoft.com/office/officeart/2005/8/layout/process4"/>
    <dgm:cxn modelId="{4FD2B7DC-2715-4555-AB5F-3CD4CC02808C}" type="presParOf" srcId="{45988CB6-0179-4E81-A3BA-1AF6419E4265}" destId="{5129D6A8-5A20-4856-B901-617E9499E485}" srcOrd="0" destOrd="0" presId="urn:microsoft.com/office/officeart/2005/8/layout/process4"/>
    <dgm:cxn modelId="{CCA32BD3-9518-4619-B351-96509EAD4E41}" type="presParOf" srcId="{45988CB6-0179-4E81-A3BA-1AF6419E4265}" destId="{B74F4954-AA50-435E-9226-3DC990FFC5F7}" srcOrd="1" destOrd="0" presId="urn:microsoft.com/office/officeart/2005/8/layout/process4"/>
    <dgm:cxn modelId="{27F41B49-B2C7-4294-B5DD-4E82E4BBC768}" type="presParOf" srcId="{45988CB6-0179-4E81-A3BA-1AF6419E4265}" destId="{C3C5F4D9-585D-4E34-A662-53DDBE8BE54E}" srcOrd="2" destOrd="0" presId="urn:microsoft.com/office/officeart/2005/8/layout/process4"/>
    <dgm:cxn modelId="{0656BA89-4FA0-459E-A02D-9483D67FB5D3}" type="presParOf" srcId="{C3C5F4D9-585D-4E34-A662-53DDBE8BE54E}" destId="{DFF311CF-3FFE-4116-BF7E-EBFD331F3D2E}" srcOrd="0" destOrd="0" presId="urn:microsoft.com/office/officeart/2005/8/layout/process4"/>
    <dgm:cxn modelId="{29054C02-20CE-4444-92A5-C85583E4AE77}" type="presParOf" srcId="{C3C5F4D9-585D-4E34-A662-53DDBE8BE54E}" destId="{69934602-8948-45B5-9B87-6689EC19530D}" srcOrd="1" destOrd="0" presId="urn:microsoft.com/office/officeart/2005/8/layout/process4"/>
    <dgm:cxn modelId="{477DF433-2F04-4D40-B558-2FECED55186B}" type="presParOf" srcId="{94304053-52C2-4BF6-A627-5033E7782105}" destId="{AAFC63C2-CBA1-4377-9C61-1670FC558F35}" srcOrd="3" destOrd="0" presId="urn:microsoft.com/office/officeart/2005/8/layout/process4"/>
    <dgm:cxn modelId="{FB56362A-B3CD-423E-A397-4F695F5122F0}" type="presParOf" srcId="{94304053-52C2-4BF6-A627-5033E7782105}" destId="{8937084E-C7DD-4C8A-9F05-D180E1B3A51E}" srcOrd="4" destOrd="0" presId="urn:microsoft.com/office/officeart/2005/8/layout/process4"/>
    <dgm:cxn modelId="{A963EF23-D006-4A28-9502-D521B8890F9E}" type="presParOf" srcId="{8937084E-C7DD-4C8A-9F05-D180E1B3A51E}" destId="{5FF2BBAC-1343-4ED4-9399-B2ADF9CDEE22}" srcOrd="0" destOrd="0" presId="urn:microsoft.com/office/officeart/2005/8/layout/process4"/>
    <dgm:cxn modelId="{06D8D067-B9D3-4AD9-921A-1A938B192D01}" type="presParOf" srcId="{8937084E-C7DD-4C8A-9F05-D180E1B3A51E}" destId="{1822B9E1-4FEC-45FC-A511-C7F512AE1099}" srcOrd="1" destOrd="0" presId="urn:microsoft.com/office/officeart/2005/8/layout/process4"/>
    <dgm:cxn modelId="{22974D02-3B42-4B23-AD2A-7AEB5D4F1BBC}" type="presParOf" srcId="{8937084E-C7DD-4C8A-9F05-D180E1B3A51E}" destId="{C84F4E92-24EA-4ACC-9CD8-15EF53C5E8A8}" srcOrd="2" destOrd="0" presId="urn:microsoft.com/office/officeart/2005/8/layout/process4"/>
    <dgm:cxn modelId="{7D37F51F-2AD6-4B61-B335-2AC03C3FA2F1}" type="presParOf" srcId="{C84F4E92-24EA-4ACC-9CD8-15EF53C5E8A8}" destId="{66CB90F7-578F-4B0A-846E-87E48FBC3122}" srcOrd="0" destOrd="0" presId="urn:microsoft.com/office/officeart/2005/8/layout/process4"/>
    <dgm:cxn modelId="{F27B542E-E521-42BD-996D-B74536F56B0F}" type="presParOf" srcId="{C84F4E92-24EA-4ACC-9CD8-15EF53C5E8A8}" destId="{07444C42-AC8B-4FAC-8927-FEB3379B46EE}"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7E4C7B-7ABF-41D8-BB3B-73104FCD1B1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it-IT"/>
        </a:p>
      </dgm:t>
    </dgm:pt>
    <dgm:pt modelId="{72CF5AC7-D423-4DAF-825E-5EDC2F389907}">
      <dgm:prSet phldrT="[Testo]"/>
      <dgm:spPr/>
      <dgm:t>
        <a:bodyPr/>
        <a:lstStyle/>
        <a:p>
          <a:r>
            <a:rPr lang="it-IT" dirty="0"/>
            <a:t>Coordinamento</a:t>
          </a:r>
        </a:p>
      </dgm:t>
    </dgm:pt>
    <dgm:pt modelId="{583E9B57-F80E-4B0F-8A6F-A15938C497B6}" type="parTrans" cxnId="{7183228C-A17D-4931-A190-7738D41F57D0}">
      <dgm:prSet/>
      <dgm:spPr/>
      <dgm:t>
        <a:bodyPr/>
        <a:lstStyle/>
        <a:p>
          <a:endParaRPr lang="it-IT"/>
        </a:p>
      </dgm:t>
    </dgm:pt>
    <dgm:pt modelId="{F94DF7AE-B6D3-4259-8659-97008C1333BC}" type="sibTrans" cxnId="{7183228C-A17D-4931-A190-7738D41F57D0}">
      <dgm:prSet/>
      <dgm:spPr/>
      <dgm:t>
        <a:bodyPr/>
        <a:lstStyle/>
        <a:p>
          <a:endParaRPr lang="it-IT"/>
        </a:p>
      </dgm:t>
    </dgm:pt>
    <dgm:pt modelId="{0703CD97-744B-41C7-8021-481A16040686}">
      <dgm:prSet phldrT="[Testo]"/>
      <dgm:spPr/>
      <dgm:t>
        <a:bodyPr/>
        <a:lstStyle/>
        <a:p>
          <a:r>
            <a:rPr lang="it-IT" dirty="0"/>
            <a:t>Ambiti Territoriali Sociali</a:t>
          </a:r>
        </a:p>
      </dgm:t>
    </dgm:pt>
    <dgm:pt modelId="{B7A5E44F-1B45-45D7-A36C-5D574F58EAF1}" type="parTrans" cxnId="{BB8EF898-25C8-4E00-B414-BAE64D5144BF}">
      <dgm:prSet/>
      <dgm:spPr/>
      <dgm:t>
        <a:bodyPr/>
        <a:lstStyle/>
        <a:p>
          <a:endParaRPr lang="it-IT"/>
        </a:p>
      </dgm:t>
    </dgm:pt>
    <dgm:pt modelId="{92E61B79-802E-46BD-94D6-6996BCC25B7B}" type="sibTrans" cxnId="{BB8EF898-25C8-4E00-B414-BAE64D5144BF}">
      <dgm:prSet/>
      <dgm:spPr/>
      <dgm:t>
        <a:bodyPr/>
        <a:lstStyle/>
        <a:p>
          <a:endParaRPr lang="it-IT"/>
        </a:p>
      </dgm:t>
    </dgm:pt>
    <dgm:pt modelId="{B252D843-554C-4037-90A2-93411AE3DF23}">
      <dgm:prSet phldrT="[Testo]"/>
      <dgm:spPr/>
      <dgm:t>
        <a:bodyPr/>
        <a:lstStyle/>
        <a:p>
          <a:r>
            <a:rPr lang="it-IT" dirty="0"/>
            <a:t>Monitoraggio</a:t>
          </a:r>
        </a:p>
        <a:p>
          <a:r>
            <a:rPr lang="it-IT" dirty="0"/>
            <a:t>E Rivisitazione</a:t>
          </a:r>
        </a:p>
      </dgm:t>
    </dgm:pt>
    <dgm:pt modelId="{A3595105-285D-46D0-A791-97340A67140D}" type="parTrans" cxnId="{022F1B17-A9E8-4594-957A-18CA39DFBB1E}">
      <dgm:prSet/>
      <dgm:spPr/>
      <dgm:t>
        <a:bodyPr/>
        <a:lstStyle/>
        <a:p>
          <a:endParaRPr lang="it-IT"/>
        </a:p>
      </dgm:t>
    </dgm:pt>
    <dgm:pt modelId="{78B8FE38-0ADC-42D2-B666-AE2A699343BB}" type="sibTrans" cxnId="{022F1B17-A9E8-4594-957A-18CA39DFBB1E}">
      <dgm:prSet/>
      <dgm:spPr/>
      <dgm:t>
        <a:bodyPr/>
        <a:lstStyle/>
        <a:p>
          <a:endParaRPr lang="it-IT"/>
        </a:p>
      </dgm:t>
    </dgm:pt>
    <dgm:pt modelId="{4AE88FEA-CAE7-47EA-8D80-8F24DBF64C45}">
      <dgm:prSet phldrT="[Testo]"/>
      <dgm:spPr/>
      <dgm:t>
        <a:bodyPr/>
        <a:lstStyle/>
        <a:p>
          <a:r>
            <a:rPr lang="it-IT" dirty="0"/>
            <a:t>Unità Multidisciplinare Età Adulta</a:t>
          </a:r>
        </a:p>
      </dgm:t>
    </dgm:pt>
    <dgm:pt modelId="{4C2D66D1-B0D0-44F0-8D5C-FD0E9EA642F7}" type="parTrans" cxnId="{3F5E1882-8446-46D7-A8CB-369C653BEAE2}">
      <dgm:prSet/>
      <dgm:spPr/>
      <dgm:t>
        <a:bodyPr/>
        <a:lstStyle/>
        <a:p>
          <a:endParaRPr lang="it-IT"/>
        </a:p>
      </dgm:t>
    </dgm:pt>
    <dgm:pt modelId="{78CF241E-7AA6-4D63-826D-180F079F9C1C}" type="sibTrans" cxnId="{3F5E1882-8446-46D7-A8CB-369C653BEAE2}">
      <dgm:prSet/>
      <dgm:spPr/>
      <dgm:t>
        <a:bodyPr/>
        <a:lstStyle/>
        <a:p>
          <a:endParaRPr lang="it-IT"/>
        </a:p>
      </dgm:t>
    </dgm:pt>
    <dgm:pt modelId="{4D99D344-77E1-4621-B3F1-4410223F909B}">
      <dgm:prSet phldrT="[Testo]"/>
      <dgm:spPr/>
      <dgm:t>
        <a:bodyPr/>
        <a:lstStyle/>
        <a:p>
          <a:r>
            <a:rPr lang="it-IT" dirty="0"/>
            <a:t>(UMEA)</a:t>
          </a:r>
        </a:p>
      </dgm:t>
    </dgm:pt>
    <dgm:pt modelId="{E1DDDBD5-C83B-461B-B81B-7C2DE3151578}" type="parTrans" cxnId="{34926BE4-BAA0-4385-84D3-085C4CACFCC7}">
      <dgm:prSet/>
      <dgm:spPr/>
      <dgm:t>
        <a:bodyPr/>
        <a:lstStyle/>
        <a:p>
          <a:endParaRPr lang="it-IT"/>
        </a:p>
      </dgm:t>
    </dgm:pt>
    <dgm:pt modelId="{5D771C36-F54E-42C8-BB33-701D57FE5AC6}" type="sibTrans" cxnId="{34926BE4-BAA0-4385-84D3-085C4CACFCC7}">
      <dgm:prSet/>
      <dgm:spPr/>
      <dgm:t>
        <a:bodyPr/>
        <a:lstStyle/>
        <a:p>
          <a:endParaRPr lang="it-IT"/>
        </a:p>
      </dgm:t>
    </dgm:pt>
    <dgm:pt modelId="{6FF459F3-578E-4B4A-B640-EF2FF513D8CE}">
      <dgm:prSet phldrT="[Testo]"/>
      <dgm:spPr/>
      <dgm:t>
        <a:bodyPr/>
        <a:lstStyle/>
        <a:p>
          <a:r>
            <a:rPr lang="it-IT" dirty="0"/>
            <a:t>Monitoraggio e rivisitazione</a:t>
          </a:r>
        </a:p>
      </dgm:t>
    </dgm:pt>
    <dgm:pt modelId="{495679AA-D3A1-43D6-B546-B6117769A0BE}" type="parTrans" cxnId="{F9522211-821E-42CC-9FE0-1B247685F38A}">
      <dgm:prSet/>
      <dgm:spPr/>
      <dgm:t>
        <a:bodyPr/>
        <a:lstStyle/>
        <a:p>
          <a:endParaRPr lang="it-IT"/>
        </a:p>
      </dgm:t>
    </dgm:pt>
    <dgm:pt modelId="{9EB3988C-FE0C-4A33-82B2-E48284665140}" type="sibTrans" cxnId="{F9522211-821E-42CC-9FE0-1B247685F38A}">
      <dgm:prSet/>
      <dgm:spPr/>
      <dgm:t>
        <a:bodyPr/>
        <a:lstStyle/>
        <a:p>
          <a:endParaRPr lang="it-IT"/>
        </a:p>
      </dgm:t>
    </dgm:pt>
    <dgm:pt modelId="{9570AB33-668C-4DAC-A5C0-C75E5EFC9694}">
      <dgm:prSet phldrT="[Testo]"/>
      <dgm:spPr/>
      <dgm:t>
        <a:bodyPr/>
        <a:lstStyle/>
        <a:p>
          <a:r>
            <a:rPr lang="it-IT" dirty="0"/>
            <a:t>Dipartimento di Salute Mentale</a:t>
          </a:r>
        </a:p>
      </dgm:t>
    </dgm:pt>
    <dgm:pt modelId="{8AC5FADA-83F1-474D-A680-FEEAC36F14AC}" type="parTrans" cxnId="{F2912A8E-7B66-4574-B960-522A82724554}">
      <dgm:prSet/>
      <dgm:spPr/>
      <dgm:t>
        <a:bodyPr/>
        <a:lstStyle/>
        <a:p>
          <a:endParaRPr lang="it-IT"/>
        </a:p>
      </dgm:t>
    </dgm:pt>
    <dgm:pt modelId="{A6785F31-BFD3-44D3-B116-7014910A5FB7}" type="sibTrans" cxnId="{F2912A8E-7B66-4574-B960-522A82724554}">
      <dgm:prSet/>
      <dgm:spPr/>
      <dgm:t>
        <a:bodyPr/>
        <a:lstStyle/>
        <a:p>
          <a:endParaRPr lang="it-IT"/>
        </a:p>
      </dgm:t>
    </dgm:pt>
    <dgm:pt modelId="{F3FD05AF-4822-4171-8D94-B90F0DEF8BDE}">
      <dgm:prSet phldrT="[Testo]"/>
      <dgm:spPr/>
      <dgm:t>
        <a:bodyPr/>
        <a:lstStyle/>
        <a:p>
          <a:r>
            <a:rPr lang="it-IT" dirty="0"/>
            <a:t>(DSM)</a:t>
          </a:r>
        </a:p>
      </dgm:t>
    </dgm:pt>
    <dgm:pt modelId="{E255DBF0-5264-4ECF-86AA-D4A17736A41B}" type="parTrans" cxnId="{3BB22F11-8570-4829-9DDE-27C707CE2418}">
      <dgm:prSet/>
      <dgm:spPr/>
      <dgm:t>
        <a:bodyPr/>
        <a:lstStyle/>
        <a:p>
          <a:endParaRPr lang="it-IT"/>
        </a:p>
      </dgm:t>
    </dgm:pt>
    <dgm:pt modelId="{5BC61D86-7CB0-4DB1-97E2-6D002502538A}" type="sibTrans" cxnId="{3BB22F11-8570-4829-9DDE-27C707CE2418}">
      <dgm:prSet/>
      <dgm:spPr/>
      <dgm:t>
        <a:bodyPr/>
        <a:lstStyle/>
        <a:p>
          <a:endParaRPr lang="it-IT"/>
        </a:p>
      </dgm:t>
    </dgm:pt>
    <dgm:pt modelId="{8E5401E6-DCE9-476D-9C6B-4EAFB1C52B15}">
      <dgm:prSet phldrT="[Testo]"/>
      <dgm:spPr/>
      <dgm:t>
        <a:bodyPr/>
        <a:lstStyle/>
        <a:p>
          <a:endParaRPr lang="it-IT" dirty="0"/>
        </a:p>
      </dgm:t>
    </dgm:pt>
    <dgm:pt modelId="{96A4E102-9F99-4752-82E8-8C94AFC4173A}" type="parTrans" cxnId="{EA569E14-A7CA-44D0-9B89-3FFBDE3EC4C4}">
      <dgm:prSet/>
      <dgm:spPr/>
      <dgm:t>
        <a:bodyPr/>
        <a:lstStyle/>
        <a:p>
          <a:endParaRPr lang="it-IT"/>
        </a:p>
      </dgm:t>
    </dgm:pt>
    <dgm:pt modelId="{9D233641-A8F8-4A3C-9482-38B6973BF6E3}" type="sibTrans" cxnId="{EA569E14-A7CA-44D0-9B89-3FFBDE3EC4C4}">
      <dgm:prSet/>
      <dgm:spPr/>
      <dgm:t>
        <a:bodyPr/>
        <a:lstStyle/>
        <a:p>
          <a:endParaRPr lang="it-IT"/>
        </a:p>
      </dgm:t>
    </dgm:pt>
    <dgm:pt modelId="{8A527865-D6D4-4CEE-ACAE-D1B4E2C6FA16}">
      <dgm:prSet phldrT="[Testo]"/>
      <dgm:spPr/>
      <dgm:t>
        <a:bodyPr/>
        <a:lstStyle/>
        <a:p>
          <a:r>
            <a:rPr lang="it-IT" dirty="0"/>
            <a:t>(ATS)</a:t>
          </a:r>
        </a:p>
      </dgm:t>
    </dgm:pt>
    <dgm:pt modelId="{76397CBA-5582-4EC0-8F05-BB1E5B9B19F8}" type="parTrans" cxnId="{F6CE20D7-E4F7-43C6-88BE-DF84DA0B7F9A}">
      <dgm:prSet/>
      <dgm:spPr/>
    </dgm:pt>
    <dgm:pt modelId="{2C2A4243-9EA6-498F-ABB9-B72990F3F1B2}" type="sibTrans" cxnId="{F6CE20D7-E4F7-43C6-88BE-DF84DA0B7F9A}">
      <dgm:prSet/>
      <dgm:spPr/>
    </dgm:pt>
    <dgm:pt modelId="{7DE8DF78-C063-47CF-AAAD-2047E8EF7185}" type="pres">
      <dgm:prSet presAssocID="{277E4C7B-7ABF-41D8-BB3B-73104FCD1B13}" presName="linearFlow" presStyleCnt="0">
        <dgm:presLayoutVars>
          <dgm:dir/>
          <dgm:animLvl val="lvl"/>
          <dgm:resizeHandles val="exact"/>
        </dgm:presLayoutVars>
      </dgm:prSet>
      <dgm:spPr/>
    </dgm:pt>
    <dgm:pt modelId="{67938B49-895F-42AA-A88C-A779C00D795A}" type="pres">
      <dgm:prSet presAssocID="{72CF5AC7-D423-4DAF-825E-5EDC2F389907}" presName="composite" presStyleCnt="0"/>
      <dgm:spPr/>
    </dgm:pt>
    <dgm:pt modelId="{7F4BD2DF-E05B-4E62-9365-8FE2151E0208}" type="pres">
      <dgm:prSet presAssocID="{72CF5AC7-D423-4DAF-825E-5EDC2F389907}" presName="parentText" presStyleLbl="alignNode1" presStyleIdx="0" presStyleCnt="3">
        <dgm:presLayoutVars>
          <dgm:chMax val="1"/>
          <dgm:bulletEnabled val="1"/>
        </dgm:presLayoutVars>
      </dgm:prSet>
      <dgm:spPr/>
    </dgm:pt>
    <dgm:pt modelId="{F1EF15A2-0A06-4881-B95E-6578C01063EA}" type="pres">
      <dgm:prSet presAssocID="{72CF5AC7-D423-4DAF-825E-5EDC2F389907}" presName="descendantText" presStyleLbl="alignAcc1" presStyleIdx="0" presStyleCnt="3">
        <dgm:presLayoutVars>
          <dgm:bulletEnabled val="1"/>
        </dgm:presLayoutVars>
      </dgm:prSet>
      <dgm:spPr/>
    </dgm:pt>
    <dgm:pt modelId="{CE238B3C-383A-4DC0-8F3D-E0778AFA56E6}" type="pres">
      <dgm:prSet presAssocID="{F94DF7AE-B6D3-4259-8659-97008C1333BC}" presName="sp" presStyleCnt="0"/>
      <dgm:spPr/>
    </dgm:pt>
    <dgm:pt modelId="{52596F53-8404-41E8-A5C2-F4EC0197B495}" type="pres">
      <dgm:prSet presAssocID="{B252D843-554C-4037-90A2-93411AE3DF23}" presName="composite" presStyleCnt="0"/>
      <dgm:spPr/>
    </dgm:pt>
    <dgm:pt modelId="{EF265E13-83FB-4F29-9AAD-F42FB14FD3DC}" type="pres">
      <dgm:prSet presAssocID="{B252D843-554C-4037-90A2-93411AE3DF23}" presName="parentText" presStyleLbl="alignNode1" presStyleIdx="1" presStyleCnt="3">
        <dgm:presLayoutVars>
          <dgm:chMax val="1"/>
          <dgm:bulletEnabled val="1"/>
        </dgm:presLayoutVars>
      </dgm:prSet>
      <dgm:spPr/>
    </dgm:pt>
    <dgm:pt modelId="{4DF5EF7A-BF5F-4647-AFA0-31D79E843889}" type="pres">
      <dgm:prSet presAssocID="{B252D843-554C-4037-90A2-93411AE3DF23}" presName="descendantText" presStyleLbl="alignAcc1" presStyleIdx="1" presStyleCnt="3">
        <dgm:presLayoutVars>
          <dgm:bulletEnabled val="1"/>
        </dgm:presLayoutVars>
      </dgm:prSet>
      <dgm:spPr/>
    </dgm:pt>
    <dgm:pt modelId="{6B46E071-212B-46C6-BBD2-8FAA9B68D36C}" type="pres">
      <dgm:prSet presAssocID="{78B8FE38-0ADC-42D2-B666-AE2A699343BB}" presName="sp" presStyleCnt="0"/>
      <dgm:spPr/>
    </dgm:pt>
    <dgm:pt modelId="{51E4EAEA-18B8-4562-AC2C-F064C818500F}" type="pres">
      <dgm:prSet presAssocID="{6FF459F3-578E-4B4A-B640-EF2FF513D8CE}" presName="composite" presStyleCnt="0"/>
      <dgm:spPr/>
    </dgm:pt>
    <dgm:pt modelId="{576345B7-0B6D-486B-B2F2-290FDEAFAF39}" type="pres">
      <dgm:prSet presAssocID="{6FF459F3-578E-4B4A-B640-EF2FF513D8CE}" presName="parentText" presStyleLbl="alignNode1" presStyleIdx="2" presStyleCnt="3">
        <dgm:presLayoutVars>
          <dgm:chMax val="1"/>
          <dgm:bulletEnabled val="1"/>
        </dgm:presLayoutVars>
      </dgm:prSet>
      <dgm:spPr/>
    </dgm:pt>
    <dgm:pt modelId="{2EF136BA-4C30-4981-904A-A01F182B1459}" type="pres">
      <dgm:prSet presAssocID="{6FF459F3-578E-4B4A-B640-EF2FF513D8CE}" presName="descendantText" presStyleLbl="alignAcc1" presStyleIdx="2" presStyleCnt="3">
        <dgm:presLayoutVars>
          <dgm:bulletEnabled val="1"/>
        </dgm:presLayoutVars>
      </dgm:prSet>
      <dgm:spPr/>
    </dgm:pt>
  </dgm:ptLst>
  <dgm:cxnLst>
    <dgm:cxn modelId="{20CB3D02-90E1-466F-BAE3-A7FEEBC31AEF}" type="presOf" srcId="{F3FD05AF-4822-4171-8D94-B90F0DEF8BDE}" destId="{2EF136BA-4C30-4981-904A-A01F182B1459}" srcOrd="0" destOrd="1" presId="urn:microsoft.com/office/officeart/2005/8/layout/chevron2"/>
    <dgm:cxn modelId="{F4CD9802-3903-4D21-A02D-6F8746BA4204}" type="presOf" srcId="{277E4C7B-7ABF-41D8-BB3B-73104FCD1B13}" destId="{7DE8DF78-C063-47CF-AAAD-2047E8EF7185}" srcOrd="0" destOrd="0" presId="urn:microsoft.com/office/officeart/2005/8/layout/chevron2"/>
    <dgm:cxn modelId="{F9522211-821E-42CC-9FE0-1B247685F38A}" srcId="{277E4C7B-7ABF-41D8-BB3B-73104FCD1B13}" destId="{6FF459F3-578E-4B4A-B640-EF2FF513D8CE}" srcOrd="2" destOrd="0" parTransId="{495679AA-D3A1-43D6-B546-B6117769A0BE}" sibTransId="{9EB3988C-FE0C-4A33-82B2-E48284665140}"/>
    <dgm:cxn modelId="{3BB22F11-8570-4829-9DDE-27C707CE2418}" srcId="{6FF459F3-578E-4B4A-B640-EF2FF513D8CE}" destId="{F3FD05AF-4822-4171-8D94-B90F0DEF8BDE}" srcOrd="1" destOrd="0" parTransId="{E255DBF0-5264-4ECF-86AA-D4A17736A41B}" sibTransId="{5BC61D86-7CB0-4DB1-97E2-6D002502538A}"/>
    <dgm:cxn modelId="{EA569E14-A7CA-44D0-9B89-3FFBDE3EC4C4}" srcId="{B252D843-554C-4037-90A2-93411AE3DF23}" destId="{8E5401E6-DCE9-476D-9C6B-4EAFB1C52B15}" srcOrd="1" destOrd="0" parTransId="{96A4E102-9F99-4752-82E8-8C94AFC4173A}" sibTransId="{9D233641-A8F8-4A3C-9482-38B6973BF6E3}"/>
    <dgm:cxn modelId="{022F1B17-A9E8-4594-957A-18CA39DFBB1E}" srcId="{277E4C7B-7ABF-41D8-BB3B-73104FCD1B13}" destId="{B252D843-554C-4037-90A2-93411AE3DF23}" srcOrd="1" destOrd="0" parTransId="{A3595105-285D-46D0-A791-97340A67140D}" sibTransId="{78B8FE38-0ADC-42D2-B666-AE2A699343BB}"/>
    <dgm:cxn modelId="{87336F23-EFAD-4451-987C-BE2E4D0AF6CF}" type="presOf" srcId="{72CF5AC7-D423-4DAF-825E-5EDC2F389907}" destId="{7F4BD2DF-E05B-4E62-9365-8FE2151E0208}" srcOrd="0" destOrd="0" presId="urn:microsoft.com/office/officeart/2005/8/layout/chevron2"/>
    <dgm:cxn modelId="{BE0C9A2F-B84E-412F-998B-F58CD6C34A0C}" type="presOf" srcId="{6FF459F3-578E-4B4A-B640-EF2FF513D8CE}" destId="{576345B7-0B6D-486B-B2F2-290FDEAFAF39}" srcOrd="0" destOrd="0" presId="urn:microsoft.com/office/officeart/2005/8/layout/chevron2"/>
    <dgm:cxn modelId="{D2E62142-BC7B-4DAA-8287-BC30A3F4103F}" type="presOf" srcId="{4D99D344-77E1-4621-B3F1-4410223F909B}" destId="{4DF5EF7A-BF5F-4647-AFA0-31D79E843889}" srcOrd="0" destOrd="2" presId="urn:microsoft.com/office/officeart/2005/8/layout/chevron2"/>
    <dgm:cxn modelId="{A5149149-07ED-45B1-8385-8E3913127482}" type="presOf" srcId="{9570AB33-668C-4DAC-A5C0-C75E5EFC9694}" destId="{2EF136BA-4C30-4981-904A-A01F182B1459}" srcOrd="0" destOrd="0" presId="urn:microsoft.com/office/officeart/2005/8/layout/chevron2"/>
    <dgm:cxn modelId="{C81C4E4A-AB24-4490-8747-0EEC2A0E704E}" type="presOf" srcId="{8E5401E6-DCE9-476D-9C6B-4EAFB1C52B15}" destId="{4DF5EF7A-BF5F-4647-AFA0-31D79E843889}" srcOrd="0" destOrd="1" presId="urn:microsoft.com/office/officeart/2005/8/layout/chevron2"/>
    <dgm:cxn modelId="{0DF8196F-B8DB-4A86-8E1B-C284BE1808E5}" type="presOf" srcId="{8A527865-D6D4-4CEE-ACAE-D1B4E2C6FA16}" destId="{F1EF15A2-0A06-4881-B95E-6578C01063EA}" srcOrd="0" destOrd="1" presId="urn:microsoft.com/office/officeart/2005/8/layout/chevron2"/>
    <dgm:cxn modelId="{0FB8BE74-5975-470A-990E-E129526C1DA7}" type="presOf" srcId="{4AE88FEA-CAE7-47EA-8D80-8F24DBF64C45}" destId="{4DF5EF7A-BF5F-4647-AFA0-31D79E843889}" srcOrd="0" destOrd="0" presId="urn:microsoft.com/office/officeart/2005/8/layout/chevron2"/>
    <dgm:cxn modelId="{3F5E1882-8446-46D7-A8CB-369C653BEAE2}" srcId="{B252D843-554C-4037-90A2-93411AE3DF23}" destId="{4AE88FEA-CAE7-47EA-8D80-8F24DBF64C45}" srcOrd="0" destOrd="0" parTransId="{4C2D66D1-B0D0-44F0-8D5C-FD0E9EA642F7}" sibTransId="{78CF241E-7AA6-4D63-826D-180F079F9C1C}"/>
    <dgm:cxn modelId="{7183228C-A17D-4931-A190-7738D41F57D0}" srcId="{277E4C7B-7ABF-41D8-BB3B-73104FCD1B13}" destId="{72CF5AC7-D423-4DAF-825E-5EDC2F389907}" srcOrd="0" destOrd="0" parTransId="{583E9B57-F80E-4B0F-8A6F-A15938C497B6}" sibTransId="{F94DF7AE-B6D3-4259-8659-97008C1333BC}"/>
    <dgm:cxn modelId="{F2912A8E-7B66-4574-B960-522A82724554}" srcId="{6FF459F3-578E-4B4A-B640-EF2FF513D8CE}" destId="{9570AB33-668C-4DAC-A5C0-C75E5EFC9694}" srcOrd="0" destOrd="0" parTransId="{8AC5FADA-83F1-474D-A680-FEEAC36F14AC}" sibTransId="{A6785F31-BFD3-44D3-B116-7014910A5FB7}"/>
    <dgm:cxn modelId="{BB8EF898-25C8-4E00-B414-BAE64D5144BF}" srcId="{72CF5AC7-D423-4DAF-825E-5EDC2F389907}" destId="{0703CD97-744B-41C7-8021-481A16040686}" srcOrd="0" destOrd="0" parTransId="{B7A5E44F-1B45-45D7-A36C-5D574F58EAF1}" sibTransId="{92E61B79-802E-46BD-94D6-6996BCC25B7B}"/>
    <dgm:cxn modelId="{77C43D9C-C228-4142-853F-934162B339B3}" type="presOf" srcId="{0703CD97-744B-41C7-8021-481A16040686}" destId="{F1EF15A2-0A06-4881-B95E-6578C01063EA}" srcOrd="0" destOrd="0" presId="urn:microsoft.com/office/officeart/2005/8/layout/chevron2"/>
    <dgm:cxn modelId="{974499AC-F82B-4B42-9922-F088A8B74531}" type="presOf" srcId="{B252D843-554C-4037-90A2-93411AE3DF23}" destId="{EF265E13-83FB-4F29-9AAD-F42FB14FD3DC}" srcOrd="0" destOrd="0" presId="urn:microsoft.com/office/officeart/2005/8/layout/chevron2"/>
    <dgm:cxn modelId="{F6CE20D7-E4F7-43C6-88BE-DF84DA0B7F9A}" srcId="{72CF5AC7-D423-4DAF-825E-5EDC2F389907}" destId="{8A527865-D6D4-4CEE-ACAE-D1B4E2C6FA16}" srcOrd="1" destOrd="0" parTransId="{76397CBA-5582-4EC0-8F05-BB1E5B9B19F8}" sibTransId="{2C2A4243-9EA6-498F-ABB9-B72990F3F1B2}"/>
    <dgm:cxn modelId="{34926BE4-BAA0-4385-84D3-085C4CACFCC7}" srcId="{B252D843-554C-4037-90A2-93411AE3DF23}" destId="{4D99D344-77E1-4621-B3F1-4410223F909B}" srcOrd="2" destOrd="0" parTransId="{E1DDDBD5-C83B-461B-B81B-7C2DE3151578}" sibTransId="{5D771C36-F54E-42C8-BB33-701D57FE5AC6}"/>
    <dgm:cxn modelId="{8C752AAA-8264-4F2C-82A6-61CC8F16427C}" type="presParOf" srcId="{7DE8DF78-C063-47CF-AAAD-2047E8EF7185}" destId="{67938B49-895F-42AA-A88C-A779C00D795A}" srcOrd="0" destOrd="0" presId="urn:microsoft.com/office/officeart/2005/8/layout/chevron2"/>
    <dgm:cxn modelId="{D89E88CF-2ECF-4B98-9AF5-C202ADB44B2E}" type="presParOf" srcId="{67938B49-895F-42AA-A88C-A779C00D795A}" destId="{7F4BD2DF-E05B-4E62-9365-8FE2151E0208}" srcOrd="0" destOrd="0" presId="urn:microsoft.com/office/officeart/2005/8/layout/chevron2"/>
    <dgm:cxn modelId="{1B13E343-8F76-4E04-9DD4-2B1D33FEEA7C}" type="presParOf" srcId="{67938B49-895F-42AA-A88C-A779C00D795A}" destId="{F1EF15A2-0A06-4881-B95E-6578C01063EA}" srcOrd="1" destOrd="0" presId="urn:microsoft.com/office/officeart/2005/8/layout/chevron2"/>
    <dgm:cxn modelId="{025D4966-BB45-45FC-B709-7CA72FEDD3A6}" type="presParOf" srcId="{7DE8DF78-C063-47CF-AAAD-2047E8EF7185}" destId="{CE238B3C-383A-4DC0-8F3D-E0778AFA56E6}" srcOrd="1" destOrd="0" presId="urn:microsoft.com/office/officeart/2005/8/layout/chevron2"/>
    <dgm:cxn modelId="{4ECA66E8-A230-48D7-85AD-EA72A74E8AFD}" type="presParOf" srcId="{7DE8DF78-C063-47CF-AAAD-2047E8EF7185}" destId="{52596F53-8404-41E8-A5C2-F4EC0197B495}" srcOrd="2" destOrd="0" presId="urn:microsoft.com/office/officeart/2005/8/layout/chevron2"/>
    <dgm:cxn modelId="{8F62F5E2-69D6-427F-BFE3-5215E9841391}" type="presParOf" srcId="{52596F53-8404-41E8-A5C2-F4EC0197B495}" destId="{EF265E13-83FB-4F29-9AAD-F42FB14FD3DC}" srcOrd="0" destOrd="0" presId="urn:microsoft.com/office/officeart/2005/8/layout/chevron2"/>
    <dgm:cxn modelId="{9B57900D-0C89-4524-8689-FBA139093956}" type="presParOf" srcId="{52596F53-8404-41E8-A5C2-F4EC0197B495}" destId="{4DF5EF7A-BF5F-4647-AFA0-31D79E843889}" srcOrd="1" destOrd="0" presId="urn:microsoft.com/office/officeart/2005/8/layout/chevron2"/>
    <dgm:cxn modelId="{5A265F13-98C7-44B5-968E-FF7602D259AE}" type="presParOf" srcId="{7DE8DF78-C063-47CF-AAAD-2047E8EF7185}" destId="{6B46E071-212B-46C6-BBD2-8FAA9B68D36C}" srcOrd="3" destOrd="0" presId="urn:microsoft.com/office/officeart/2005/8/layout/chevron2"/>
    <dgm:cxn modelId="{6662559D-1F3B-48DD-882C-03E55D0E6BA2}" type="presParOf" srcId="{7DE8DF78-C063-47CF-AAAD-2047E8EF7185}" destId="{51E4EAEA-18B8-4562-AC2C-F064C818500F}" srcOrd="4" destOrd="0" presId="urn:microsoft.com/office/officeart/2005/8/layout/chevron2"/>
    <dgm:cxn modelId="{E19AA19E-F0D6-4B2A-B7DB-FBC49040FCD9}" type="presParOf" srcId="{51E4EAEA-18B8-4562-AC2C-F064C818500F}" destId="{576345B7-0B6D-486B-B2F2-290FDEAFAF39}" srcOrd="0" destOrd="0" presId="urn:microsoft.com/office/officeart/2005/8/layout/chevron2"/>
    <dgm:cxn modelId="{D4DB41F9-7761-44C2-AD30-C5969E9924A2}" type="presParOf" srcId="{51E4EAEA-18B8-4562-AC2C-F064C818500F}" destId="{2EF136BA-4C30-4981-904A-A01F182B145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DA8694-CE94-44CF-A4D8-B8A6A563BE88}">
      <dsp:nvSpPr>
        <dsp:cNvPr id="0" name=""/>
        <dsp:cNvSpPr/>
      </dsp:nvSpPr>
      <dsp:spPr>
        <a:xfrm>
          <a:off x="0" y="3142932"/>
          <a:ext cx="6096000" cy="139107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it-IT" sz="2700" kern="1200" dirty="0"/>
            <a:t>Legge Servizio Sanitario Nazionale</a:t>
          </a:r>
        </a:p>
      </dsp:txBody>
      <dsp:txXfrm>
        <a:off x="0" y="3142932"/>
        <a:ext cx="6096000" cy="751181"/>
      </dsp:txXfrm>
    </dsp:sp>
    <dsp:sp modelId="{CBB20A1F-FD35-40BC-9BE6-C41C3E76C8C2}">
      <dsp:nvSpPr>
        <dsp:cNvPr id="0" name=""/>
        <dsp:cNvSpPr/>
      </dsp:nvSpPr>
      <dsp:spPr>
        <a:xfrm>
          <a:off x="0" y="3866292"/>
          <a:ext cx="3047999" cy="63989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it-IT" sz="1800" kern="1200" dirty="0"/>
            <a:t>Art. 1</a:t>
          </a:r>
        </a:p>
      </dsp:txBody>
      <dsp:txXfrm>
        <a:off x="0" y="3866292"/>
        <a:ext cx="3047999" cy="639895"/>
      </dsp:txXfrm>
    </dsp:sp>
    <dsp:sp modelId="{25745C6E-435C-4CAD-8FA0-C8E19017B77D}">
      <dsp:nvSpPr>
        <dsp:cNvPr id="0" name=""/>
        <dsp:cNvSpPr/>
      </dsp:nvSpPr>
      <dsp:spPr>
        <a:xfrm>
          <a:off x="3048000" y="3866292"/>
          <a:ext cx="3047999" cy="63989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it-IT" sz="1800" kern="1200" dirty="0"/>
            <a:t>Art. 2</a:t>
          </a:r>
        </a:p>
      </dsp:txBody>
      <dsp:txXfrm>
        <a:off x="3048000" y="3866292"/>
        <a:ext cx="3047999" cy="639895"/>
      </dsp:txXfrm>
    </dsp:sp>
    <dsp:sp modelId="{B74F4954-AA50-435E-9226-3DC990FFC5F7}">
      <dsp:nvSpPr>
        <dsp:cNvPr id="0" name=""/>
        <dsp:cNvSpPr/>
      </dsp:nvSpPr>
      <dsp:spPr>
        <a:xfrm rot="10800000">
          <a:off x="0" y="1024323"/>
          <a:ext cx="6096000" cy="2139475"/>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it-IT" sz="2700" kern="1200" dirty="0"/>
            <a:t>Tutela della persona</a:t>
          </a:r>
        </a:p>
      </dsp:txBody>
      <dsp:txXfrm rot="-10800000">
        <a:off x="0" y="1024323"/>
        <a:ext cx="6096000" cy="750955"/>
      </dsp:txXfrm>
    </dsp:sp>
    <dsp:sp modelId="{DFF311CF-3FFE-4116-BF7E-EBFD331F3D2E}">
      <dsp:nvSpPr>
        <dsp:cNvPr id="0" name=""/>
        <dsp:cNvSpPr/>
      </dsp:nvSpPr>
      <dsp:spPr>
        <a:xfrm>
          <a:off x="0" y="1775279"/>
          <a:ext cx="3047999" cy="63970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it-IT" sz="1800" kern="1200" dirty="0"/>
            <a:t>Art. 3 Convenzione New York</a:t>
          </a:r>
        </a:p>
      </dsp:txBody>
      <dsp:txXfrm>
        <a:off x="0" y="1775279"/>
        <a:ext cx="3047999" cy="639703"/>
      </dsp:txXfrm>
    </dsp:sp>
    <dsp:sp modelId="{69934602-8948-45B5-9B87-6689EC19530D}">
      <dsp:nvSpPr>
        <dsp:cNvPr id="0" name=""/>
        <dsp:cNvSpPr/>
      </dsp:nvSpPr>
      <dsp:spPr>
        <a:xfrm>
          <a:off x="3048000" y="1775279"/>
          <a:ext cx="3047999" cy="63970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it-IT" sz="1800" kern="1200" dirty="0"/>
            <a:t>Art. 19 Convenzione</a:t>
          </a:r>
        </a:p>
        <a:p>
          <a:pPr marL="0" lvl="0" indent="0" algn="ctr" defTabSz="800100">
            <a:lnSpc>
              <a:spcPct val="90000"/>
            </a:lnSpc>
            <a:spcBef>
              <a:spcPct val="0"/>
            </a:spcBef>
            <a:spcAft>
              <a:spcPct val="35000"/>
            </a:spcAft>
            <a:buNone/>
          </a:pPr>
          <a:r>
            <a:rPr lang="it-IT" sz="1800" kern="1200" dirty="0"/>
            <a:t>New York</a:t>
          </a:r>
        </a:p>
      </dsp:txBody>
      <dsp:txXfrm>
        <a:off x="3048000" y="1775279"/>
        <a:ext cx="3047999" cy="639703"/>
      </dsp:txXfrm>
    </dsp:sp>
    <dsp:sp modelId="{1822B9E1-4FEC-45FC-A511-C7F512AE1099}">
      <dsp:nvSpPr>
        <dsp:cNvPr id="0" name=""/>
        <dsp:cNvSpPr/>
      </dsp:nvSpPr>
      <dsp:spPr>
        <a:xfrm rot="10800000" flipV="1">
          <a:off x="0" y="2494"/>
          <a:ext cx="6096000" cy="1042694"/>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endParaRPr lang="it-IT" sz="1300" kern="1200" dirty="0"/>
        </a:p>
      </dsp:txBody>
      <dsp:txXfrm>
        <a:off x="0" y="2494"/>
        <a:ext cx="6096000" cy="365985"/>
      </dsp:txXfrm>
    </dsp:sp>
    <dsp:sp modelId="{66CB90F7-578F-4B0A-846E-87E48FBC3122}">
      <dsp:nvSpPr>
        <dsp:cNvPr id="0" name=""/>
        <dsp:cNvSpPr/>
      </dsp:nvSpPr>
      <dsp:spPr>
        <a:xfrm>
          <a:off x="72024" y="205060"/>
          <a:ext cx="3047999" cy="63970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it-IT" sz="1800" kern="1200" dirty="0"/>
            <a:t>Art. </a:t>
          </a:r>
          <a:r>
            <a:rPr lang="it-IT" sz="1800" kern="1200"/>
            <a:t>32 Cost.</a:t>
          </a:r>
          <a:endParaRPr lang="it-IT" sz="1800" kern="1200" dirty="0"/>
        </a:p>
      </dsp:txBody>
      <dsp:txXfrm>
        <a:off x="72024" y="205060"/>
        <a:ext cx="3047999" cy="639703"/>
      </dsp:txXfrm>
    </dsp:sp>
    <dsp:sp modelId="{07444C42-AC8B-4FAC-8927-FEB3379B46EE}">
      <dsp:nvSpPr>
        <dsp:cNvPr id="0" name=""/>
        <dsp:cNvSpPr/>
      </dsp:nvSpPr>
      <dsp:spPr>
        <a:xfrm>
          <a:off x="3048000" y="205060"/>
          <a:ext cx="3047999" cy="63970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it-IT" sz="1800" kern="1200" dirty="0"/>
            <a:t>Art. 38 </a:t>
          </a:r>
          <a:r>
            <a:rPr lang="it-IT" sz="1800" kern="1200" dirty="0" err="1"/>
            <a:t>Cost</a:t>
          </a:r>
          <a:endParaRPr lang="it-IT" sz="1800" kern="1200" dirty="0"/>
        </a:p>
      </dsp:txBody>
      <dsp:txXfrm>
        <a:off x="3048000" y="205060"/>
        <a:ext cx="3047999" cy="6397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BD2DF-E05B-4E62-9365-8FE2151E0208}">
      <dsp:nvSpPr>
        <dsp:cNvPr id="0" name=""/>
        <dsp:cNvSpPr/>
      </dsp:nvSpPr>
      <dsp:spPr>
        <a:xfrm rot="5400000">
          <a:off x="-168694" y="168769"/>
          <a:ext cx="1124633" cy="78724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it-IT" sz="800" kern="1200" dirty="0"/>
            <a:t>Coordinamento</a:t>
          </a:r>
        </a:p>
      </dsp:txBody>
      <dsp:txXfrm rot="-5400000">
        <a:off x="2" y="393696"/>
        <a:ext cx="787243" cy="337390"/>
      </dsp:txXfrm>
    </dsp:sp>
    <dsp:sp modelId="{F1EF15A2-0A06-4881-B95E-6578C01063EA}">
      <dsp:nvSpPr>
        <dsp:cNvPr id="0" name=""/>
        <dsp:cNvSpPr/>
      </dsp:nvSpPr>
      <dsp:spPr>
        <a:xfrm rot="5400000">
          <a:off x="3076115" y="-2288797"/>
          <a:ext cx="731011" cy="530875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it-IT" sz="1400" kern="1200" dirty="0"/>
            <a:t>Ambiti Territoriali Sociali</a:t>
          </a:r>
        </a:p>
        <a:p>
          <a:pPr marL="114300" lvl="1" indent="-114300" algn="l" defTabSz="622300">
            <a:lnSpc>
              <a:spcPct val="90000"/>
            </a:lnSpc>
            <a:spcBef>
              <a:spcPct val="0"/>
            </a:spcBef>
            <a:spcAft>
              <a:spcPct val="15000"/>
            </a:spcAft>
            <a:buChar char="•"/>
          </a:pPr>
          <a:r>
            <a:rPr lang="it-IT" sz="1400" kern="1200" dirty="0"/>
            <a:t>(ATS)</a:t>
          </a:r>
        </a:p>
      </dsp:txBody>
      <dsp:txXfrm rot="-5400000">
        <a:off x="787243" y="35760"/>
        <a:ext cx="5273071" cy="659641"/>
      </dsp:txXfrm>
    </dsp:sp>
    <dsp:sp modelId="{EF265E13-83FB-4F29-9AAD-F42FB14FD3DC}">
      <dsp:nvSpPr>
        <dsp:cNvPr id="0" name=""/>
        <dsp:cNvSpPr/>
      </dsp:nvSpPr>
      <dsp:spPr>
        <a:xfrm rot="5400000">
          <a:off x="-168694" y="1090430"/>
          <a:ext cx="1124633" cy="78724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it-IT" sz="800" kern="1200" dirty="0"/>
            <a:t>Monitoraggio</a:t>
          </a:r>
        </a:p>
        <a:p>
          <a:pPr marL="0" lvl="0" indent="0" algn="ctr" defTabSz="355600">
            <a:lnSpc>
              <a:spcPct val="90000"/>
            </a:lnSpc>
            <a:spcBef>
              <a:spcPct val="0"/>
            </a:spcBef>
            <a:spcAft>
              <a:spcPct val="35000"/>
            </a:spcAft>
            <a:buNone/>
          </a:pPr>
          <a:r>
            <a:rPr lang="it-IT" sz="800" kern="1200" dirty="0"/>
            <a:t>E Rivisitazione</a:t>
          </a:r>
        </a:p>
      </dsp:txBody>
      <dsp:txXfrm rot="-5400000">
        <a:off x="2" y="1315357"/>
        <a:ext cx="787243" cy="337390"/>
      </dsp:txXfrm>
    </dsp:sp>
    <dsp:sp modelId="{4DF5EF7A-BF5F-4647-AFA0-31D79E843889}">
      <dsp:nvSpPr>
        <dsp:cNvPr id="0" name=""/>
        <dsp:cNvSpPr/>
      </dsp:nvSpPr>
      <dsp:spPr>
        <a:xfrm rot="5400000">
          <a:off x="3076115" y="-1367137"/>
          <a:ext cx="731011" cy="530875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it-IT" sz="1400" kern="1200" dirty="0"/>
            <a:t>Unità Multidisciplinare Età Adulta</a:t>
          </a:r>
        </a:p>
        <a:p>
          <a:pPr marL="114300" lvl="1" indent="-114300" algn="l" defTabSz="622300">
            <a:lnSpc>
              <a:spcPct val="90000"/>
            </a:lnSpc>
            <a:spcBef>
              <a:spcPct val="0"/>
            </a:spcBef>
            <a:spcAft>
              <a:spcPct val="15000"/>
            </a:spcAft>
            <a:buChar char="•"/>
          </a:pPr>
          <a:endParaRPr lang="it-IT" sz="1400" kern="1200" dirty="0"/>
        </a:p>
        <a:p>
          <a:pPr marL="114300" lvl="1" indent="-114300" algn="l" defTabSz="622300">
            <a:lnSpc>
              <a:spcPct val="90000"/>
            </a:lnSpc>
            <a:spcBef>
              <a:spcPct val="0"/>
            </a:spcBef>
            <a:spcAft>
              <a:spcPct val="15000"/>
            </a:spcAft>
            <a:buChar char="•"/>
          </a:pPr>
          <a:r>
            <a:rPr lang="it-IT" sz="1400" kern="1200" dirty="0"/>
            <a:t>(UMEA)</a:t>
          </a:r>
        </a:p>
      </dsp:txBody>
      <dsp:txXfrm rot="-5400000">
        <a:off x="787243" y="957420"/>
        <a:ext cx="5273071" cy="659641"/>
      </dsp:txXfrm>
    </dsp:sp>
    <dsp:sp modelId="{576345B7-0B6D-486B-B2F2-290FDEAFAF39}">
      <dsp:nvSpPr>
        <dsp:cNvPr id="0" name=""/>
        <dsp:cNvSpPr/>
      </dsp:nvSpPr>
      <dsp:spPr>
        <a:xfrm rot="5400000">
          <a:off x="-168694" y="2012091"/>
          <a:ext cx="1124633" cy="78724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it-IT" sz="800" kern="1200" dirty="0"/>
            <a:t>Monitoraggio e rivisitazione</a:t>
          </a:r>
        </a:p>
      </dsp:txBody>
      <dsp:txXfrm rot="-5400000">
        <a:off x="2" y="2237018"/>
        <a:ext cx="787243" cy="337390"/>
      </dsp:txXfrm>
    </dsp:sp>
    <dsp:sp modelId="{2EF136BA-4C30-4981-904A-A01F182B1459}">
      <dsp:nvSpPr>
        <dsp:cNvPr id="0" name=""/>
        <dsp:cNvSpPr/>
      </dsp:nvSpPr>
      <dsp:spPr>
        <a:xfrm rot="5400000">
          <a:off x="3076115" y="-445476"/>
          <a:ext cx="731011" cy="530875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it-IT" sz="1400" kern="1200" dirty="0"/>
            <a:t>Dipartimento di Salute Mentale</a:t>
          </a:r>
        </a:p>
        <a:p>
          <a:pPr marL="114300" lvl="1" indent="-114300" algn="l" defTabSz="622300">
            <a:lnSpc>
              <a:spcPct val="90000"/>
            </a:lnSpc>
            <a:spcBef>
              <a:spcPct val="0"/>
            </a:spcBef>
            <a:spcAft>
              <a:spcPct val="15000"/>
            </a:spcAft>
            <a:buChar char="•"/>
          </a:pPr>
          <a:r>
            <a:rPr lang="it-IT" sz="1400" kern="1200" dirty="0"/>
            <a:t>(DSM)</a:t>
          </a:r>
        </a:p>
      </dsp:txBody>
      <dsp:txXfrm rot="-5400000">
        <a:off x="787243" y="1879081"/>
        <a:ext cx="5273071" cy="65964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1DB11FAF-92E1-47AA-9FEE-F652DE23DA6A}" type="datetimeFigureOut">
              <a:rPr lang="it-IT" smtClean="0"/>
              <a:t>24/01/2021</a:t>
            </a:fld>
            <a:endParaRPr lang="it-IT"/>
          </a:p>
        </p:txBody>
      </p:sp>
      <p:sp>
        <p:nvSpPr>
          <p:cNvPr id="4" name="Segnaposto immagine diapositiva 3"/>
          <p:cNvSpPr>
            <a:spLocks noGrp="1" noRot="1" noChangeAspect="1"/>
          </p:cNvSpPr>
          <p:nvPr>
            <p:ph type="sldImg" idx="2"/>
          </p:nvPr>
        </p:nvSpPr>
        <p:spPr>
          <a:xfrm>
            <a:off x="1374775" y="1336675"/>
            <a:ext cx="4810125" cy="3608388"/>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22F56015-59E8-436D-AFF0-DD468E86B48B}" type="slidenum">
              <a:rPr lang="it-IT" smtClean="0"/>
              <a:t>‹N›</a:t>
            </a:fld>
            <a:endParaRPr lang="it-IT"/>
          </a:p>
        </p:txBody>
      </p:sp>
    </p:spTree>
    <p:extLst>
      <p:ext uri="{BB962C8B-B14F-4D97-AF65-F5344CB8AC3E}">
        <p14:creationId xmlns:p14="http://schemas.microsoft.com/office/powerpoint/2010/main" val="816479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2F56015-59E8-436D-AFF0-DD468E86B48B}" type="slidenum">
              <a:rPr lang="it-IT" smtClean="0"/>
              <a:t>7</a:t>
            </a:fld>
            <a:endParaRPr lang="it-IT"/>
          </a:p>
        </p:txBody>
      </p:sp>
    </p:spTree>
    <p:extLst>
      <p:ext uri="{BB962C8B-B14F-4D97-AF65-F5344CB8AC3E}">
        <p14:creationId xmlns:p14="http://schemas.microsoft.com/office/powerpoint/2010/main" val="2751996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b="0" strike="noStrike" spc="-1">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it-IT" sz="3200" b="0" strike="noStrike" spc="-1">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b="0" strike="noStrike" spc="-1">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it-IT" sz="3200" b="0" strike="noStrike" spc="-1">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it-IT" sz="3200" b="0" strike="noStrike" spc="-1">
              <a:latin typeface="Arial"/>
            </a:endParaRPr>
          </a:p>
        </p:txBody>
      </p:sp>
      <p:sp>
        <p:nvSpPr>
          <p:cNvPr id="29"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it-IT" sz="3200" b="0" strike="noStrike" spc="-1">
              <a:latin typeface="Arial"/>
            </a:endParaRPr>
          </a:p>
        </p:txBody>
      </p:sp>
      <p:sp>
        <p:nvSpPr>
          <p:cNvPr id="30"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b="0" strike="noStrike" spc="-1">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it-IT" sz="3200" b="0" strike="noStrike" spc="-1">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it-IT" sz="3200" b="0" strike="noStrike" spc="-1">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it-IT" sz="3200" b="0" strike="noStrike" spc="-1">
              <a:latin typeface="Arial"/>
            </a:endParaRPr>
          </a:p>
        </p:txBody>
      </p:sp>
      <p:sp>
        <p:nvSpPr>
          <p:cNvPr id="35"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it-IT" sz="3200" b="0" strike="noStrike" spc="-1">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it-IT" sz="3200" b="0" strike="noStrike" spc="-1">
              <a:latin typeface="Arial"/>
            </a:endParaRPr>
          </a:p>
        </p:txBody>
      </p:sp>
      <p:sp>
        <p:nvSpPr>
          <p:cNvPr id="37"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b="0" strike="noStrike" spc="-1">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it-IT"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b="0" strike="noStrike" spc="-1">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b="0" strike="noStrike" spc="-1">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it-IT" sz="3200" b="0" strike="noStrike" spc="-1">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it-IT"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b="0" strike="noStrike" spc="-1">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it-IT" sz="3200" b="0" strike="noStrike" spc="-1">
              <a:latin typeface="Arial"/>
            </a:endParaRPr>
          </a:p>
        </p:txBody>
      </p:sp>
      <p:sp>
        <p:nvSpPr>
          <p:cNvPr id="1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it-IT" sz="3200" b="0" strike="noStrike" spc="-1">
              <a:latin typeface="Arial"/>
            </a:endParaRPr>
          </a:p>
        </p:txBody>
      </p:sp>
      <p:sp>
        <p:nvSpPr>
          <p:cNvPr id="14"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b="0" strike="noStrike" spc="-1">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it-IT" sz="3200" b="0" strike="noStrike" spc="-1">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it-IT" sz="3200" b="0" strike="noStrike" spc="-1">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b="0" strike="noStrike" spc="-1">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it-IT" sz="3200" b="0" strike="noStrike" spc="-1">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it-IT" sz="3200" b="0" strike="noStrike" spc="-1">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it-IT" sz="4400" b="0" strike="noStrike" spc="-1">
                <a:latin typeface="Arial"/>
              </a:rPr>
              <a:t>Fai clic per modificare il formato del testo del titolo</a:t>
            </a:r>
          </a:p>
        </p:txBody>
      </p:sp>
      <p:sp>
        <p:nvSpPr>
          <p:cNvPr id="3"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3200" b="0" strike="noStrike" spc="-1">
                <a:latin typeface="Arial"/>
              </a:rPr>
              <a:t>Fai clic per modificare il formato del testo della struttura</a:t>
            </a:r>
          </a:p>
          <a:p>
            <a:pPr marL="864000" lvl="1" indent="-324000">
              <a:spcBef>
                <a:spcPts val="1134"/>
              </a:spcBef>
              <a:buClr>
                <a:srgbClr val="000000"/>
              </a:buClr>
              <a:buSzPct val="75000"/>
              <a:buFont typeface="Symbol" charset="2"/>
              <a:buChar char=""/>
            </a:pPr>
            <a:r>
              <a:rPr lang="it-IT" sz="2800" b="0" strike="noStrike" spc="-1">
                <a:latin typeface="Arial"/>
              </a:rPr>
              <a:t>Secondo livello struttura</a:t>
            </a:r>
          </a:p>
          <a:p>
            <a:pPr marL="1296000" lvl="2" indent="-288000">
              <a:spcBef>
                <a:spcPts val="850"/>
              </a:spcBef>
              <a:buClr>
                <a:srgbClr val="000000"/>
              </a:buClr>
              <a:buSzPct val="45000"/>
              <a:buFont typeface="Wingdings" charset="2"/>
              <a:buChar char=""/>
            </a:pPr>
            <a:r>
              <a:rPr lang="it-IT" sz="2400" b="0" strike="noStrike" spc="-1">
                <a:latin typeface="Arial"/>
              </a:rPr>
              <a:t>Terzo livello struttura</a:t>
            </a:r>
          </a:p>
          <a:p>
            <a:pPr marL="1728000" lvl="3" indent="-216000">
              <a:spcBef>
                <a:spcPts val="567"/>
              </a:spcBef>
              <a:buClr>
                <a:srgbClr val="000000"/>
              </a:buClr>
              <a:buSzPct val="75000"/>
              <a:buFont typeface="Symbol" charset="2"/>
              <a:buChar char=""/>
            </a:pPr>
            <a:r>
              <a:rPr lang="it-IT" sz="2000" b="0" strike="noStrike" spc="-1">
                <a:latin typeface="Arial"/>
              </a:rPr>
              <a:t>Quarto livello struttura</a:t>
            </a:r>
          </a:p>
          <a:p>
            <a:pPr marL="2160000" lvl="4" indent="-216000">
              <a:spcBef>
                <a:spcPts val="283"/>
              </a:spcBef>
              <a:buClr>
                <a:srgbClr val="000000"/>
              </a:buClr>
              <a:buSzPct val="45000"/>
              <a:buFont typeface="Wingdings" charset="2"/>
              <a:buChar char=""/>
            </a:pPr>
            <a:r>
              <a:rPr lang="it-IT" sz="2000" b="0" strike="noStrike" spc="-1">
                <a:latin typeface="Arial"/>
              </a:rPr>
              <a:t>Quinto livello struttura</a:t>
            </a:r>
          </a:p>
          <a:p>
            <a:pPr marL="2592000" lvl="5" indent="-216000">
              <a:spcBef>
                <a:spcPts val="283"/>
              </a:spcBef>
              <a:buClr>
                <a:srgbClr val="000000"/>
              </a:buClr>
              <a:buSzPct val="45000"/>
              <a:buFont typeface="Wingdings" charset="2"/>
              <a:buChar char=""/>
            </a:pPr>
            <a:r>
              <a:rPr lang="it-IT" sz="2000" b="0" strike="noStrike" spc="-1">
                <a:latin typeface="Arial"/>
              </a:rPr>
              <a:t>Sesto livello struttura</a:t>
            </a:r>
          </a:p>
          <a:p>
            <a:pPr marL="3024000" lvl="6" indent="-216000">
              <a:spcBef>
                <a:spcPts val="283"/>
              </a:spcBef>
              <a:buClr>
                <a:srgbClr val="000000"/>
              </a:buClr>
              <a:buSzPct val="45000"/>
              <a:buFont typeface="Wingdings" charset="2"/>
              <a:buChar char=""/>
            </a:pPr>
            <a:r>
              <a:rPr lang="it-IT" sz="2000" b="0" strike="noStrike" spc="-1">
                <a:latin typeface="Arial"/>
              </a:rPr>
              <a:t>Settimo livello struttura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ANCONA2021/DisegnoLeggeAffidamentoFiduciario.pdf"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ustomShape 1"/>
          <p:cNvSpPr/>
          <p:nvPr/>
        </p:nvSpPr>
        <p:spPr>
          <a:xfrm>
            <a:off x="0" y="0"/>
            <a:ext cx="9141120" cy="708480"/>
          </a:xfrm>
          <a:prstGeom prst="rect">
            <a:avLst/>
          </a:prstGeom>
          <a:solidFill>
            <a:srgbClr val="FF0000"/>
          </a:solidFill>
          <a:ln>
            <a:solidFill>
              <a:srgbClr val="4A7EBB"/>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39" name="Immagine 4"/>
          <p:cNvPicPr/>
          <p:nvPr/>
        </p:nvPicPr>
        <p:blipFill>
          <a:blip r:embed="rId2" cstate="print"/>
          <a:stretch/>
        </p:blipFill>
        <p:spPr>
          <a:xfrm>
            <a:off x="6246720" y="901800"/>
            <a:ext cx="2913480" cy="3016440"/>
          </a:xfrm>
          <a:prstGeom prst="rect">
            <a:avLst/>
          </a:prstGeom>
          <a:ln>
            <a:noFill/>
          </a:ln>
        </p:spPr>
      </p:pic>
      <p:sp>
        <p:nvSpPr>
          <p:cNvPr id="40" name="CustomShape 2"/>
          <p:cNvSpPr/>
          <p:nvPr/>
        </p:nvSpPr>
        <p:spPr>
          <a:xfrm>
            <a:off x="7254720" y="334800"/>
            <a:ext cx="1724400" cy="362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1800" b="0" strike="noStrike" spc="-1">
                <a:solidFill>
                  <a:srgbClr val="FFFFFF"/>
                </a:solidFill>
                <a:latin typeface="Calibri"/>
                <a:ea typeface="MS PGothic"/>
              </a:rPr>
              <a:t>www.unicam.it</a:t>
            </a:r>
            <a:endParaRPr lang="it-IT" sz="1800" b="0" strike="noStrike" spc="-1">
              <a:latin typeface="Arial"/>
            </a:endParaRPr>
          </a:p>
        </p:txBody>
      </p:sp>
      <p:sp>
        <p:nvSpPr>
          <p:cNvPr id="41" name="CustomShape 3"/>
          <p:cNvSpPr/>
          <p:nvPr/>
        </p:nvSpPr>
        <p:spPr>
          <a:xfrm>
            <a:off x="539640" y="1665360"/>
            <a:ext cx="5704560" cy="4628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2800" b="1" strike="noStrike" spc="-1" dirty="0">
                <a:solidFill>
                  <a:srgbClr val="000000"/>
                </a:solidFill>
                <a:latin typeface="Times New Roman"/>
                <a:ea typeface="MS PGothic"/>
              </a:rPr>
              <a:t>Lucia Ruggeri</a:t>
            </a:r>
          </a:p>
          <a:p>
            <a:pPr>
              <a:lnSpc>
                <a:spcPct val="100000"/>
              </a:lnSpc>
            </a:pPr>
            <a:endParaRPr lang="it-IT" sz="2800" b="0" strike="noStrike" spc="-1" dirty="0">
              <a:latin typeface="Arial"/>
            </a:endParaRPr>
          </a:p>
          <a:p>
            <a:pPr>
              <a:lnSpc>
                <a:spcPct val="100000"/>
              </a:lnSpc>
            </a:pPr>
            <a:r>
              <a:rPr lang="it-IT" sz="2400" b="0" strike="noStrike" spc="-1" dirty="0">
                <a:latin typeface="+mj-lt"/>
              </a:rPr>
              <a:t>Direttore della Scuola di Specializzazione in Diritto civile</a:t>
            </a:r>
          </a:p>
          <a:p>
            <a:pPr>
              <a:lnSpc>
                <a:spcPct val="100000"/>
              </a:lnSpc>
            </a:pPr>
            <a:r>
              <a:rPr lang="it-IT" sz="2400" b="1" strike="noStrike" spc="-1" dirty="0">
                <a:solidFill>
                  <a:srgbClr val="000000"/>
                </a:solidFill>
                <a:latin typeface="+mj-lt"/>
                <a:ea typeface="MS PGothic"/>
              </a:rPr>
              <a:t>Università di Camerino</a:t>
            </a:r>
            <a:endParaRPr lang="it-IT" sz="2800" b="0" strike="noStrike" spc="-1" dirty="0">
              <a:latin typeface="Arial"/>
            </a:endParaRPr>
          </a:p>
          <a:p>
            <a:pPr>
              <a:lnSpc>
                <a:spcPct val="100000"/>
              </a:lnSpc>
            </a:pPr>
            <a:endParaRPr lang="it-IT" sz="2800" b="1" spc="-1" dirty="0">
              <a:solidFill>
                <a:srgbClr val="000000"/>
              </a:solidFill>
              <a:latin typeface="Times New Roman"/>
              <a:ea typeface="MS PGothic"/>
            </a:endParaRPr>
          </a:p>
          <a:p>
            <a:pPr>
              <a:lnSpc>
                <a:spcPct val="100000"/>
              </a:lnSpc>
            </a:pPr>
            <a:endParaRPr lang="it-IT" sz="2800" b="1" strike="noStrike" spc="-1" dirty="0">
              <a:solidFill>
                <a:srgbClr val="000000"/>
              </a:solidFill>
              <a:latin typeface="Times New Roman"/>
              <a:ea typeface="MS PGothic"/>
            </a:endParaRPr>
          </a:p>
          <a:p>
            <a:pPr>
              <a:lnSpc>
                <a:spcPct val="100000"/>
              </a:lnSpc>
            </a:pPr>
            <a:r>
              <a:rPr lang="it-IT" sz="2800" b="1" strike="noStrike" spc="-1" dirty="0">
                <a:solidFill>
                  <a:srgbClr val="000000"/>
                </a:solidFill>
                <a:latin typeface="Times New Roman"/>
                <a:ea typeface="MS PGothic"/>
              </a:rPr>
              <a:t>LEGGE SUL DOPO DI NOI</a:t>
            </a:r>
          </a:p>
          <a:p>
            <a:pPr>
              <a:lnSpc>
                <a:spcPct val="100000"/>
              </a:lnSpc>
            </a:pPr>
            <a:endParaRPr lang="it-IT" sz="2800" b="1" strike="noStrike" spc="-1" dirty="0">
              <a:solidFill>
                <a:srgbClr val="000000"/>
              </a:solidFill>
              <a:latin typeface="Times New Roman"/>
              <a:ea typeface="MS PGothic"/>
            </a:endParaRPr>
          </a:p>
          <a:p>
            <a:pPr>
              <a:lnSpc>
                <a:spcPct val="100000"/>
              </a:lnSpc>
            </a:pPr>
            <a:r>
              <a:rPr lang="it-IT" sz="2800" b="1" spc="-1" dirty="0">
                <a:solidFill>
                  <a:srgbClr val="000000"/>
                </a:solidFill>
                <a:latin typeface="Times New Roman"/>
                <a:ea typeface="MS PGothic"/>
              </a:rPr>
              <a:t>L. 112/2016</a:t>
            </a:r>
          </a:p>
          <a:p>
            <a:pPr>
              <a:lnSpc>
                <a:spcPct val="100000"/>
              </a:lnSpc>
            </a:pPr>
            <a:endParaRPr lang="it-IT" sz="2800" b="0" strike="noStrike" spc="-1" dirty="0">
              <a:latin typeface="Arial"/>
            </a:endParaRPr>
          </a:p>
          <a:p>
            <a:pPr>
              <a:lnSpc>
                <a:spcPct val="100000"/>
              </a:lnSpc>
            </a:pPr>
            <a:endParaRPr lang="it-IT" sz="2800" b="0" strike="noStrike" spc="-1" dirty="0">
              <a:latin typeface="Arial"/>
            </a:endParaRPr>
          </a:p>
          <a:p>
            <a:pPr>
              <a:lnSpc>
                <a:spcPct val="100000"/>
              </a:lnSpc>
            </a:pPr>
            <a:endParaRPr lang="it-IT" sz="2800" b="0" strike="noStrike" spc="-1" dirty="0">
              <a:latin typeface="Arial"/>
            </a:endParaRPr>
          </a:p>
        </p:txBody>
      </p:sp>
      <p:sp>
        <p:nvSpPr>
          <p:cNvPr id="42" name="CustomShape 4"/>
          <p:cNvSpPr/>
          <p:nvPr/>
        </p:nvSpPr>
        <p:spPr>
          <a:xfrm>
            <a:off x="771480" y="5353200"/>
            <a:ext cx="7598160" cy="94104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CustomShape 1"/>
          <p:cNvSpPr/>
          <p:nvPr/>
        </p:nvSpPr>
        <p:spPr>
          <a:xfrm>
            <a:off x="0" y="0"/>
            <a:ext cx="9141120" cy="708480"/>
          </a:xfrm>
          <a:prstGeom prst="rect">
            <a:avLst/>
          </a:prstGeom>
          <a:solidFill>
            <a:srgbClr val="FF0000"/>
          </a:solidFill>
          <a:ln>
            <a:solidFill>
              <a:srgbClr val="4A7EBB"/>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69" name="Immagine 4"/>
          <p:cNvPicPr/>
          <p:nvPr/>
        </p:nvPicPr>
        <p:blipFill>
          <a:blip r:embed="rId2" cstate="print"/>
          <a:stretch/>
        </p:blipFill>
        <p:spPr>
          <a:xfrm>
            <a:off x="355680" y="487440"/>
            <a:ext cx="1009800" cy="1246320"/>
          </a:xfrm>
          <a:prstGeom prst="rect">
            <a:avLst/>
          </a:prstGeom>
          <a:ln>
            <a:noFill/>
          </a:ln>
        </p:spPr>
      </p:pic>
      <p:sp>
        <p:nvSpPr>
          <p:cNvPr id="70" name="CustomShape 2"/>
          <p:cNvSpPr/>
          <p:nvPr/>
        </p:nvSpPr>
        <p:spPr>
          <a:xfrm>
            <a:off x="6300360" y="334800"/>
            <a:ext cx="2679120" cy="362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1800" b="0" strike="noStrike" spc="-1">
                <a:solidFill>
                  <a:srgbClr val="FFFFFF"/>
                </a:solidFill>
                <a:latin typeface="Calibri"/>
                <a:ea typeface="MS PGothic"/>
              </a:rPr>
              <a:t>lucia.ruggeri@unicam.it</a:t>
            </a:r>
            <a:endParaRPr lang="it-IT" sz="1800" b="0" strike="noStrike" spc="-1">
              <a:latin typeface="Arial"/>
            </a:endParaRPr>
          </a:p>
        </p:txBody>
      </p:sp>
      <p:sp>
        <p:nvSpPr>
          <p:cNvPr id="71" name="CustomShape 3"/>
          <p:cNvSpPr/>
          <p:nvPr/>
        </p:nvSpPr>
        <p:spPr>
          <a:xfrm>
            <a:off x="827640" y="2061000"/>
            <a:ext cx="8134200" cy="420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it-IT" sz="1800" b="0" strike="noStrike" spc="-1">
              <a:latin typeface="Arial"/>
            </a:endParaRPr>
          </a:p>
          <a:p>
            <a:pPr>
              <a:lnSpc>
                <a:spcPct val="100000"/>
              </a:lnSpc>
            </a:pPr>
            <a:endParaRPr lang="it-IT" sz="1800" b="0" strike="noStrike" spc="-1">
              <a:latin typeface="Arial"/>
            </a:endParaRPr>
          </a:p>
        </p:txBody>
      </p:sp>
      <p:sp>
        <p:nvSpPr>
          <p:cNvPr id="72" name="TextShape 4"/>
          <p:cNvSpPr txBox="1"/>
          <p:nvPr/>
        </p:nvSpPr>
        <p:spPr>
          <a:xfrm>
            <a:off x="1728000" y="1656000"/>
            <a:ext cx="7121160" cy="5202000"/>
          </a:xfrm>
          <a:prstGeom prst="rect">
            <a:avLst/>
          </a:prstGeom>
          <a:noFill/>
          <a:ln>
            <a:noFill/>
          </a:ln>
        </p:spPr>
        <p:txBody>
          <a:bodyPr lIns="90000" tIns="45000" rIns="90000" bIns="45000"/>
          <a:lstStyle/>
          <a:p>
            <a:pPr algn="ctr"/>
            <a:r>
              <a:rPr lang="it-IT" b="1" strike="noStrike" spc="-1" dirty="0">
                <a:latin typeface="Verdana"/>
              </a:rPr>
              <a:t>Fondo per l'assistenza alle persone con disabilità grave, prive di sostegno</a:t>
            </a:r>
            <a:endParaRPr lang="it-IT" b="1" strike="noStrike" spc="-1" dirty="0">
              <a:latin typeface="Verdana"/>
              <a:ea typeface="Verdana"/>
            </a:endParaRPr>
          </a:p>
          <a:p>
            <a:pPr algn="ctr"/>
            <a:r>
              <a:rPr lang="it-IT" b="1" strike="noStrike" spc="-1" dirty="0">
                <a:latin typeface="Verdana"/>
              </a:rPr>
              <a:t>Familiare</a:t>
            </a:r>
          </a:p>
          <a:p>
            <a:pPr algn="ctr"/>
            <a:endParaRPr lang="it-IT" b="1" spc="-1" dirty="0">
              <a:latin typeface="Verdana"/>
              <a:ea typeface="Verdana"/>
            </a:endParaRPr>
          </a:p>
          <a:p>
            <a:pPr algn="ctr"/>
            <a:r>
              <a:rPr lang="it-IT" b="1" strike="noStrike" spc="-1" dirty="0">
                <a:latin typeface="Verdana"/>
                <a:ea typeface="Verdana"/>
              </a:rPr>
              <a:t>(art. 4 L. </a:t>
            </a:r>
            <a:r>
              <a:rPr lang="it-IT" b="1" spc="-1" dirty="0">
                <a:latin typeface="Verdana"/>
                <a:ea typeface="Verdana"/>
              </a:rPr>
              <a:t>Dopo di noi)</a:t>
            </a:r>
            <a:endParaRPr lang="it-IT" b="1" strike="noStrike" spc="-1" dirty="0">
              <a:latin typeface="Verdana"/>
              <a:ea typeface="Verdana"/>
            </a:endParaRPr>
          </a:p>
          <a:p>
            <a:endParaRPr lang="it-IT" sz="2000" b="0" strike="noStrike" spc="-1" dirty="0">
              <a:latin typeface="Verdana"/>
              <a:ea typeface="Verdana"/>
            </a:endParaRPr>
          </a:p>
          <a:p>
            <a:r>
              <a:rPr lang="it-IT" spc="-1" dirty="0">
                <a:latin typeface="Verdana"/>
              </a:rPr>
              <a:t>A</a:t>
            </a:r>
            <a:r>
              <a:rPr lang="it-IT" b="0" strike="noStrike" spc="-1" dirty="0">
                <a:latin typeface="Verdana"/>
              </a:rPr>
              <a:t>ttua programmi di intervento per impedire l'isolamento dei soggetti, con supporto alla</a:t>
            </a:r>
            <a:r>
              <a:rPr lang="it-IT" spc="-1" dirty="0">
                <a:latin typeface="Verdana"/>
                <a:ea typeface="Verdana"/>
              </a:rPr>
              <a:t> </a:t>
            </a:r>
            <a:r>
              <a:rPr lang="it-IT" b="0" strike="noStrike" spc="-1" dirty="0">
                <a:latin typeface="Verdana"/>
              </a:rPr>
              <a:t>"domiciliarità" in abitazioni o gruppi-appartamento che riproducano le condizioni abitative e relazionali della</a:t>
            </a:r>
            <a:r>
              <a:rPr lang="it-IT" spc="-1" dirty="0">
                <a:latin typeface="Verdana"/>
                <a:ea typeface="Verdana"/>
              </a:rPr>
              <a:t> </a:t>
            </a:r>
            <a:r>
              <a:rPr lang="it-IT" b="0" strike="noStrike" spc="-1" dirty="0">
                <a:latin typeface="Verdana"/>
              </a:rPr>
              <a:t>casa familiare; </a:t>
            </a:r>
            <a:endParaRPr lang="it-IT" spc="-1" dirty="0">
              <a:latin typeface="Verdana"/>
            </a:endParaRPr>
          </a:p>
          <a:p>
            <a:r>
              <a:rPr lang="it-IT" b="0" strike="noStrike" spc="-1" dirty="0">
                <a:latin typeface="Verdana"/>
              </a:rPr>
              <a:t>in </a:t>
            </a:r>
            <a:r>
              <a:rPr lang="it-IT" b="1" strike="noStrike" spc="-1" dirty="0">
                <a:latin typeface="Verdana"/>
              </a:rPr>
              <a:t>via residuale, </a:t>
            </a:r>
            <a:r>
              <a:rPr lang="it-IT" b="0" strike="noStrike" spc="-1" dirty="0">
                <a:latin typeface="Verdana"/>
              </a:rPr>
              <a:t>nel superiore interesse del destinatario, si prevede la realizzazione</a:t>
            </a:r>
            <a:r>
              <a:rPr lang="it-IT" spc="-1" dirty="0">
                <a:latin typeface="Verdana"/>
                <a:ea typeface="Verdana"/>
              </a:rPr>
              <a:t> </a:t>
            </a:r>
            <a:r>
              <a:rPr lang="it-IT" b="0" strike="noStrike" spc="-1" dirty="0">
                <a:latin typeface="Verdana"/>
              </a:rPr>
              <a:t>di interventi volti alla permanenza temporanea del soggetto in situazioni abitative extrafamiliari  </a:t>
            </a:r>
          </a:p>
          <a:p>
            <a:r>
              <a:rPr lang="it-IT" b="0" strike="noStrike" spc="-1" dirty="0">
                <a:latin typeface="Verdana"/>
              </a:rPr>
              <a:t>(creazione di situazioni alloggiative di tipo familiare, con possibilità, in questo caso, di pagamento</a:t>
            </a:r>
            <a:r>
              <a:rPr lang="it-IT" spc="-1" dirty="0">
                <a:latin typeface="Verdana"/>
                <a:ea typeface="Verdana"/>
              </a:rPr>
              <a:t> </a:t>
            </a:r>
            <a:r>
              <a:rPr lang="it-IT" b="0" strike="noStrike" spc="-1" dirty="0">
                <a:latin typeface="Verdana"/>
              </a:rPr>
              <a:t>parziale a carico del soggetto con capacità contributiva).</a:t>
            </a:r>
            <a:endParaRPr lang="it-IT" b="0" strike="noStrike" spc="-1" dirty="0">
              <a:latin typeface="Verdana"/>
              <a:ea typeface="Verdana"/>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CustomShape 1"/>
          <p:cNvSpPr/>
          <p:nvPr/>
        </p:nvSpPr>
        <p:spPr>
          <a:xfrm>
            <a:off x="0" y="0"/>
            <a:ext cx="9141120" cy="708480"/>
          </a:xfrm>
          <a:prstGeom prst="rect">
            <a:avLst/>
          </a:prstGeom>
          <a:solidFill>
            <a:srgbClr val="FF0000"/>
          </a:solidFill>
          <a:ln>
            <a:solidFill>
              <a:srgbClr val="4A7EBB"/>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74" name="Immagine 4"/>
          <p:cNvPicPr/>
          <p:nvPr/>
        </p:nvPicPr>
        <p:blipFill>
          <a:blip r:embed="rId2" cstate="print"/>
          <a:stretch/>
        </p:blipFill>
        <p:spPr>
          <a:xfrm>
            <a:off x="355680" y="487440"/>
            <a:ext cx="1009800" cy="1246320"/>
          </a:xfrm>
          <a:prstGeom prst="rect">
            <a:avLst/>
          </a:prstGeom>
          <a:ln>
            <a:noFill/>
          </a:ln>
        </p:spPr>
      </p:pic>
      <p:sp>
        <p:nvSpPr>
          <p:cNvPr id="75" name="CustomShape 2"/>
          <p:cNvSpPr/>
          <p:nvPr/>
        </p:nvSpPr>
        <p:spPr>
          <a:xfrm>
            <a:off x="6300360" y="334800"/>
            <a:ext cx="2679120" cy="362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1800" b="0" strike="noStrike" spc="-1">
                <a:solidFill>
                  <a:srgbClr val="FFFFFF"/>
                </a:solidFill>
                <a:latin typeface="Calibri"/>
                <a:ea typeface="MS PGothic"/>
              </a:rPr>
              <a:t>lucia.ruggeri@unicam.it</a:t>
            </a:r>
            <a:endParaRPr lang="it-IT" sz="1800" b="0" strike="noStrike" spc="-1">
              <a:latin typeface="Arial"/>
            </a:endParaRPr>
          </a:p>
        </p:txBody>
      </p:sp>
      <p:sp>
        <p:nvSpPr>
          <p:cNvPr id="76" name="CustomShape 3"/>
          <p:cNvSpPr/>
          <p:nvPr/>
        </p:nvSpPr>
        <p:spPr>
          <a:xfrm>
            <a:off x="827640" y="2061000"/>
            <a:ext cx="8134200" cy="420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it-IT" sz="1800" b="0" strike="noStrike" spc="-1">
              <a:latin typeface="Arial"/>
            </a:endParaRPr>
          </a:p>
          <a:p>
            <a:pPr>
              <a:lnSpc>
                <a:spcPct val="100000"/>
              </a:lnSpc>
            </a:pPr>
            <a:endParaRPr lang="it-IT" sz="1800" b="0" strike="noStrike" spc="-1">
              <a:latin typeface="Arial"/>
            </a:endParaRPr>
          </a:p>
        </p:txBody>
      </p:sp>
      <p:sp>
        <p:nvSpPr>
          <p:cNvPr id="77" name="TextShape 4"/>
          <p:cNvSpPr txBox="1"/>
          <p:nvPr/>
        </p:nvSpPr>
        <p:spPr>
          <a:xfrm>
            <a:off x="1728000" y="1872000"/>
            <a:ext cx="6852600" cy="3933264"/>
          </a:xfrm>
          <a:prstGeom prst="rect">
            <a:avLst/>
          </a:prstGeom>
          <a:noFill/>
          <a:ln>
            <a:noFill/>
          </a:ln>
        </p:spPr>
        <p:txBody>
          <a:bodyPr lIns="90000" tIns="45000" rIns="90000" bIns="45000"/>
          <a:lstStyle/>
          <a:p>
            <a:r>
              <a:rPr lang="it-IT" sz="2000" spc="-1" dirty="0">
                <a:latin typeface="Verdana" pitchFamily="34" charset="0"/>
                <a:ea typeface="Verdana" pitchFamily="34" charset="0"/>
                <a:cs typeface="Verdana" pitchFamily="34" charset="0"/>
              </a:rPr>
              <a:t>E</a:t>
            </a:r>
            <a:r>
              <a:rPr lang="it-IT" sz="2000" b="0" strike="noStrike" spc="-1" dirty="0">
                <a:latin typeface="Verdana" pitchFamily="34" charset="0"/>
                <a:ea typeface="Verdana" pitchFamily="34" charset="0"/>
                <a:cs typeface="Verdana" pitchFamily="34" charset="0"/>
              </a:rPr>
              <a:t>rogazioni da parte di soggetti privati</a:t>
            </a:r>
          </a:p>
          <a:p>
            <a:endParaRPr lang="it-IT" sz="2000" b="0" strike="noStrike" spc="-1" dirty="0">
              <a:latin typeface="Verdana" pitchFamily="34" charset="0"/>
              <a:ea typeface="Verdana" pitchFamily="34" charset="0"/>
              <a:cs typeface="Verdana" pitchFamily="34" charset="0"/>
            </a:endParaRPr>
          </a:p>
          <a:p>
            <a:r>
              <a:rPr lang="it-IT" sz="2000" b="0" strike="noStrike" spc="-1" dirty="0">
                <a:latin typeface="Verdana" pitchFamily="34" charset="0"/>
                <a:ea typeface="Verdana" pitchFamily="34" charset="0"/>
                <a:cs typeface="Verdana" pitchFamily="34" charset="0"/>
              </a:rPr>
              <a:t>Stipula</a:t>
            </a:r>
            <a:r>
              <a:rPr lang="it-IT" sz="2000" spc="-1" dirty="0">
                <a:latin typeface="Verdana" pitchFamily="34" charset="0"/>
                <a:ea typeface="Verdana" pitchFamily="34" charset="0"/>
                <a:cs typeface="Verdana" pitchFamily="34" charset="0"/>
              </a:rPr>
              <a:t> </a:t>
            </a:r>
            <a:r>
              <a:rPr lang="it-IT" sz="2000" b="0" strike="noStrike" spc="-1" dirty="0">
                <a:latin typeface="Verdana" pitchFamily="34" charset="0"/>
                <a:ea typeface="Verdana" pitchFamily="34" charset="0"/>
                <a:cs typeface="Verdana" pitchFamily="34" charset="0"/>
              </a:rPr>
              <a:t>di polizze assicurative</a:t>
            </a:r>
          </a:p>
          <a:p>
            <a:endParaRPr lang="it-IT" sz="2000" b="0" strike="noStrike" spc="-1" dirty="0">
              <a:latin typeface="Verdana" pitchFamily="34" charset="0"/>
              <a:ea typeface="Verdana" pitchFamily="34" charset="0"/>
              <a:cs typeface="Verdana" pitchFamily="34" charset="0"/>
            </a:endParaRPr>
          </a:p>
          <a:p>
            <a:r>
              <a:rPr lang="it-IT" sz="2000" spc="-1" dirty="0">
                <a:latin typeface="Verdana" pitchFamily="34" charset="0"/>
                <a:ea typeface="Verdana" pitchFamily="34" charset="0"/>
                <a:cs typeface="Verdana" pitchFamily="34" charset="0"/>
              </a:rPr>
              <a:t>C</a:t>
            </a:r>
            <a:r>
              <a:rPr lang="it-IT" sz="2000" b="0" strike="noStrike" spc="-1" dirty="0">
                <a:latin typeface="Verdana" pitchFamily="34" charset="0"/>
                <a:ea typeface="Verdana" pitchFamily="34" charset="0"/>
                <a:cs typeface="Verdana" pitchFamily="34" charset="0"/>
              </a:rPr>
              <a:t>ostituzione di </a:t>
            </a:r>
            <a:r>
              <a:rPr lang="it-IT" sz="2000" b="0" i="1" strike="noStrike" spc="-1" dirty="0">
                <a:latin typeface="Verdana" pitchFamily="34" charset="0"/>
                <a:ea typeface="Verdana" pitchFamily="34" charset="0"/>
                <a:cs typeface="Verdana" pitchFamily="34" charset="0"/>
              </a:rPr>
              <a:t>trust </a:t>
            </a:r>
            <a:r>
              <a:rPr lang="it-IT" sz="2000" b="0" strike="noStrike" spc="-1" dirty="0">
                <a:latin typeface="Verdana" pitchFamily="34" charset="0"/>
                <a:ea typeface="Verdana" pitchFamily="34" charset="0"/>
                <a:cs typeface="Verdana" pitchFamily="34" charset="0"/>
              </a:rPr>
              <a:t>o vincoli di destinazione ai sensi dell'art. 2645 </a:t>
            </a:r>
            <a:r>
              <a:rPr lang="it-IT" sz="2000" b="0" i="1" strike="noStrike" spc="-1" dirty="0" err="1">
                <a:latin typeface="Verdana" pitchFamily="34" charset="0"/>
                <a:ea typeface="Verdana" pitchFamily="34" charset="0"/>
                <a:cs typeface="Verdana" pitchFamily="34" charset="0"/>
              </a:rPr>
              <a:t>ter</a:t>
            </a:r>
            <a:r>
              <a:rPr lang="it-IT" sz="2000" b="0" i="1" strike="noStrike" spc="-1" dirty="0">
                <a:latin typeface="Verdana" pitchFamily="34" charset="0"/>
                <a:ea typeface="Verdana" pitchFamily="34" charset="0"/>
                <a:cs typeface="Verdana" pitchFamily="34" charset="0"/>
              </a:rPr>
              <a:t> </a:t>
            </a:r>
            <a:r>
              <a:rPr lang="it-IT" sz="2000" b="0" strike="noStrike" spc="-1" dirty="0">
                <a:latin typeface="Verdana" pitchFamily="34" charset="0"/>
                <a:ea typeface="Verdana" pitchFamily="34" charset="0"/>
                <a:cs typeface="Verdana" pitchFamily="34" charset="0"/>
              </a:rPr>
              <a:t>c.c., oggetto di contratto in affidamento fiduciario, anche a favore di </a:t>
            </a:r>
            <a:r>
              <a:rPr lang="it-IT" sz="2000" spc="-1" dirty="0">
                <a:latin typeface="Verdana" pitchFamily="34" charset="0"/>
                <a:ea typeface="Verdana" pitchFamily="34" charset="0"/>
                <a:cs typeface="Verdana" pitchFamily="34" charset="0"/>
              </a:rPr>
              <a:t>enti del Terzo Settore (art. 1, comma 3 Legge dopo di noi)</a:t>
            </a:r>
          </a:p>
          <a:p>
            <a:endParaRPr lang="it-IT" sz="2000" b="0" strike="noStrike" spc="-1" dirty="0">
              <a:latin typeface="Verdana" pitchFamily="34" charset="0"/>
              <a:ea typeface="Verdana" pitchFamily="34" charset="0"/>
              <a:cs typeface="Verdana" pitchFamily="34" charset="0"/>
            </a:endParaRPr>
          </a:p>
          <a:p>
            <a:r>
              <a:rPr lang="it-IT" sz="2000" b="0" strike="noStrike" spc="-1" dirty="0">
                <a:latin typeface="Verdana" pitchFamily="34" charset="0"/>
                <a:ea typeface="Verdana" pitchFamily="34" charset="0"/>
                <a:cs typeface="Verdana" pitchFamily="34" charset="0"/>
              </a:rPr>
              <a:t>Beneficiari: persone con disabilità grave (ma estensivamente anche persone con disabilità non grave)</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CustomShape 1"/>
          <p:cNvSpPr/>
          <p:nvPr/>
        </p:nvSpPr>
        <p:spPr>
          <a:xfrm>
            <a:off x="0" y="0"/>
            <a:ext cx="9141120" cy="708480"/>
          </a:xfrm>
          <a:prstGeom prst="rect">
            <a:avLst/>
          </a:prstGeom>
          <a:solidFill>
            <a:srgbClr val="FF0000"/>
          </a:solidFill>
          <a:ln>
            <a:solidFill>
              <a:srgbClr val="4A7EBB"/>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150" name="Immagine 4"/>
          <p:cNvPicPr/>
          <p:nvPr/>
        </p:nvPicPr>
        <p:blipFill>
          <a:blip r:embed="rId2" cstate="print"/>
          <a:stretch/>
        </p:blipFill>
        <p:spPr>
          <a:xfrm>
            <a:off x="355680" y="487440"/>
            <a:ext cx="1009800" cy="1246320"/>
          </a:xfrm>
          <a:prstGeom prst="rect">
            <a:avLst/>
          </a:prstGeom>
          <a:ln>
            <a:noFill/>
          </a:ln>
        </p:spPr>
      </p:pic>
      <p:sp>
        <p:nvSpPr>
          <p:cNvPr id="151" name="CustomShape 2"/>
          <p:cNvSpPr/>
          <p:nvPr/>
        </p:nvSpPr>
        <p:spPr>
          <a:xfrm>
            <a:off x="6300360" y="334800"/>
            <a:ext cx="2679120" cy="362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1800" b="0" strike="noStrike" spc="-1">
                <a:solidFill>
                  <a:srgbClr val="FFFFFF"/>
                </a:solidFill>
                <a:latin typeface="Calibri"/>
                <a:ea typeface="MS PGothic"/>
              </a:rPr>
              <a:t>lucia.ruggeri@unicam.it</a:t>
            </a:r>
            <a:endParaRPr lang="it-IT" sz="1800" b="0" strike="noStrike" spc="-1">
              <a:latin typeface="Arial"/>
            </a:endParaRPr>
          </a:p>
        </p:txBody>
      </p:sp>
      <p:sp>
        <p:nvSpPr>
          <p:cNvPr id="152" name="CustomShape 3"/>
          <p:cNvSpPr/>
          <p:nvPr/>
        </p:nvSpPr>
        <p:spPr>
          <a:xfrm>
            <a:off x="827640" y="2061000"/>
            <a:ext cx="8134200" cy="420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it-IT" sz="1800" b="0" strike="noStrike" spc="-1">
              <a:latin typeface="Arial"/>
            </a:endParaRPr>
          </a:p>
          <a:p>
            <a:pPr>
              <a:lnSpc>
                <a:spcPct val="100000"/>
              </a:lnSpc>
            </a:pPr>
            <a:endParaRPr lang="it-IT" sz="1800" b="0" strike="noStrike" spc="-1">
              <a:latin typeface="Arial"/>
            </a:endParaRPr>
          </a:p>
        </p:txBody>
      </p:sp>
      <p:sp>
        <p:nvSpPr>
          <p:cNvPr id="6" name="CasellaDiTesto 5"/>
          <p:cNvSpPr txBox="1"/>
          <p:nvPr/>
        </p:nvSpPr>
        <p:spPr>
          <a:xfrm>
            <a:off x="539553" y="1844824"/>
            <a:ext cx="8064896" cy="4801314"/>
          </a:xfrm>
          <a:prstGeom prst="rect">
            <a:avLst/>
          </a:prstGeom>
          <a:noFill/>
        </p:spPr>
        <p:txBody>
          <a:bodyPr wrap="square" rtlCol="0">
            <a:spAutoFit/>
          </a:bodyPr>
          <a:lstStyle/>
          <a:p>
            <a:pPr algn="ctr"/>
            <a:r>
              <a:rPr lang="it-IT" b="1" dirty="0"/>
              <a:t>Decreto Ministeriale 23 novembre 2016 </a:t>
            </a:r>
          </a:p>
          <a:p>
            <a:endParaRPr lang="it-IT" dirty="0"/>
          </a:p>
          <a:p>
            <a:r>
              <a:rPr lang="it-IT" dirty="0"/>
              <a:t>Requisiti per l'accesso alle misure di assistenza, cura e protezione a carico del Fondo per l'assistenza alle persone con disabilità grave prive del sostegno familiare, nonché ripartizione alle Regioni delle risorse per l'anno 2016</a:t>
            </a:r>
          </a:p>
          <a:p>
            <a:endParaRPr lang="it-IT" dirty="0"/>
          </a:p>
          <a:p>
            <a:r>
              <a:rPr lang="it-IT" dirty="0"/>
              <a:t>Valutazione multidimensionale e </a:t>
            </a:r>
            <a:r>
              <a:rPr lang="it-IT" b="1" dirty="0"/>
              <a:t>progetto personalizzato </a:t>
            </a:r>
            <a:r>
              <a:rPr lang="it-IT" dirty="0"/>
              <a:t>(art. 2)</a:t>
            </a:r>
          </a:p>
          <a:p>
            <a:endParaRPr lang="it-IT" dirty="0"/>
          </a:p>
          <a:p>
            <a:r>
              <a:rPr lang="it-IT" dirty="0"/>
              <a:t>Interventi e servizi per l'assistenza alle persone con disabilità grave prive del sostegno familiare (art. 3)</a:t>
            </a:r>
          </a:p>
          <a:p>
            <a:endParaRPr lang="it-IT" dirty="0"/>
          </a:p>
          <a:p>
            <a:r>
              <a:rPr lang="it-IT" b="1" dirty="0"/>
              <a:t>Legge Bilancio 2020: </a:t>
            </a:r>
            <a:r>
              <a:rPr lang="it-IT" dirty="0"/>
              <a:t>"Fondo per la disabilità e la non autosufficienza</a:t>
            </a:r>
          </a:p>
          <a:p>
            <a:endParaRPr lang="it-IT" dirty="0"/>
          </a:p>
          <a:p>
            <a:r>
              <a:rPr lang="it-IT" b="1" dirty="0"/>
              <a:t>REGIONE MARCHE</a:t>
            </a:r>
          </a:p>
          <a:p>
            <a:endParaRPr lang="it-IT" dirty="0"/>
          </a:p>
          <a:p>
            <a:r>
              <a:rPr lang="it-IT" dirty="0"/>
              <a:t>Deliberazione n. 1443 del 4/12/2017</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CustomShape 1"/>
          <p:cNvSpPr/>
          <p:nvPr/>
        </p:nvSpPr>
        <p:spPr>
          <a:xfrm>
            <a:off x="0" y="0"/>
            <a:ext cx="9141120" cy="708480"/>
          </a:xfrm>
          <a:prstGeom prst="rect">
            <a:avLst/>
          </a:prstGeom>
          <a:solidFill>
            <a:srgbClr val="FF0000"/>
          </a:solidFill>
          <a:ln>
            <a:solidFill>
              <a:srgbClr val="4A7EBB"/>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290" name="Immagine 4"/>
          <p:cNvPicPr/>
          <p:nvPr/>
        </p:nvPicPr>
        <p:blipFill>
          <a:blip r:embed="rId2" cstate="print"/>
          <a:stretch/>
        </p:blipFill>
        <p:spPr>
          <a:xfrm>
            <a:off x="355680" y="487440"/>
            <a:ext cx="1009800" cy="1246320"/>
          </a:xfrm>
          <a:prstGeom prst="rect">
            <a:avLst/>
          </a:prstGeom>
          <a:ln>
            <a:noFill/>
          </a:ln>
        </p:spPr>
      </p:pic>
      <p:sp>
        <p:nvSpPr>
          <p:cNvPr id="291" name="CustomShape 2"/>
          <p:cNvSpPr/>
          <p:nvPr/>
        </p:nvSpPr>
        <p:spPr>
          <a:xfrm>
            <a:off x="6300360" y="334800"/>
            <a:ext cx="2679120" cy="362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1800" b="0" strike="noStrike" spc="-1">
                <a:solidFill>
                  <a:srgbClr val="FFFFFF"/>
                </a:solidFill>
                <a:latin typeface="Calibri"/>
                <a:ea typeface="MS PGothic"/>
              </a:rPr>
              <a:t>lucia.ruggeri@unicam.it</a:t>
            </a:r>
            <a:endParaRPr lang="it-IT" sz="1800" b="0" strike="noStrike" spc="-1">
              <a:latin typeface="Arial"/>
            </a:endParaRPr>
          </a:p>
        </p:txBody>
      </p:sp>
      <p:sp>
        <p:nvSpPr>
          <p:cNvPr id="292" name="CustomShape 3"/>
          <p:cNvSpPr/>
          <p:nvPr/>
        </p:nvSpPr>
        <p:spPr>
          <a:xfrm>
            <a:off x="827640" y="2061000"/>
            <a:ext cx="8134200" cy="420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it-IT" sz="1800" b="0" strike="noStrike" spc="-1">
              <a:latin typeface="Arial"/>
            </a:endParaRPr>
          </a:p>
          <a:p>
            <a:pPr>
              <a:lnSpc>
                <a:spcPct val="100000"/>
              </a:lnSpc>
            </a:pPr>
            <a:endParaRPr lang="it-IT" sz="1800" b="0" strike="noStrike" spc="-1">
              <a:latin typeface="Arial"/>
            </a:endParaRPr>
          </a:p>
        </p:txBody>
      </p:sp>
      <p:graphicFrame>
        <p:nvGraphicFramePr>
          <p:cNvPr id="7" name="Diagramma 6"/>
          <p:cNvGraphicFramePr/>
          <p:nvPr/>
        </p:nvGraphicFramePr>
        <p:xfrm>
          <a:off x="1524000" y="2492896"/>
          <a:ext cx="6096000" cy="2968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asellaDiTesto 7"/>
          <p:cNvSpPr txBox="1"/>
          <p:nvPr/>
        </p:nvSpPr>
        <p:spPr>
          <a:xfrm>
            <a:off x="1475656" y="1484784"/>
            <a:ext cx="7314773" cy="369332"/>
          </a:xfrm>
          <a:prstGeom prst="rect">
            <a:avLst/>
          </a:prstGeom>
          <a:noFill/>
        </p:spPr>
        <p:txBody>
          <a:bodyPr wrap="square" rtlCol="0">
            <a:spAutoFit/>
          </a:bodyPr>
          <a:lstStyle/>
          <a:p>
            <a:pPr algn="ctr"/>
            <a:r>
              <a:rPr lang="it-IT" b="1" dirty="0"/>
              <a:t>Il sistema di </a:t>
            </a:r>
            <a:r>
              <a:rPr lang="it-IT" b="1" dirty="0" err="1"/>
              <a:t>coordinamento-gestione-rivisitazione</a:t>
            </a:r>
            <a:r>
              <a:rPr lang="it-IT" b="1" dirty="0"/>
              <a:t> dei progetti</a:t>
            </a:r>
          </a:p>
        </p:txBody>
      </p:sp>
      <p:sp>
        <p:nvSpPr>
          <p:cNvPr id="9" name="CasellaDiTesto 8"/>
          <p:cNvSpPr txBox="1"/>
          <p:nvPr/>
        </p:nvSpPr>
        <p:spPr>
          <a:xfrm>
            <a:off x="2339752" y="6165304"/>
            <a:ext cx="4685898" cy="369332"/>
          </a:xfrm>
          <a:prstGeom prst="rect">
            <a:avLst/>
          </a:prstGeom>
          <a:noFill/>
        </p:spPr>
        <p:txBody>
          <a:bodyPr wrap="none" rtlCol="0">
            <a:spAutoFit/>
          </a:bodyPr>
          <a:lstStyle/>
          <a:p>
            <a:r>
              <a:rPr lang="it-IT" b="1" dirty="0"/>
              <a:t>Finanziamenti 2018: tirocini di inclusione</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CustomShape 1"/>
          <p:cNvSpPr/>
          <p:nvPr/>
        </p:nvSpPr>
        <p:spPr>
          <a:xfrm>
            <a:off x="0" y="0"/>
            <a:ext cx="9141120" cy="708480"/>
          </a:xfrm>
          <a:prstGeom prst="rect">
            <a:avLst/>
          </a:prstGeom>
          <a:solidFill>
            <a:srgbClr val="FF0000"/>
          </a:solidFill>
          <a:ln>
            <a:solidFill>
              <a:srgbClr val="4A7EBB"/>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266" name="Immagine 4"/>
          <p:cNvPicPr/>
          <p:nvPr/>
        </p:nvPicPr>
        <p:blipFill>
          <a:blip r:embed="rId2" cstate="print"/>
          <a:stretch/>
        </p:blipFill>
        <p:spPr>
          <a:xfrm>
            <a:off x="355680" y="487440"/>
            <a:ext cx="1009800" cy="1246320"/>
          </a:xfrm>
          <a:prstGeom prst="rect">
            <a:avLst/>
          </a:prstGeom>
          <a:ln>
            <a:noFill/>
          </a:ln>
        </p:spPr>
      </p:pic>
      <p:sp>
        <p:nvSpPr>
          <p:cNvPr id="267" name="CustomShape 2"/>
          <p:cNvSpPr/>
          <p:nvPr/>
        </p:nvSpPr>
        <p:spPr>
          <a:xfrm>
            <a:off x="6300360" y="334800"/>
            <a:ext cx="2679120" cy="362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1800" b="0" strike="noStrike" spc="-1">
                <a:solidFill>
                  <a:srgbClr val="FFFFFF"/>
                </a:solidFill>
                <a:latin typeface="Calibri"/>
                <a:ea typeface="MS PGothic"/>
              </a:rPr>
              <a:t>lucia.ruggeri@unicam.it</a:t>
            </a:r>
            <a:endParaRPr lang="it-IT" sz="1800" b="0" strike="noStrike" spc="-1">
              <a:latin typeface="Arial"/>
            </a:endParaRPr>
          </a:p>
        </p:txBody>
      </p:sp>
      <p:sp>
        <p:nvSpPr>
          <p:cNvPr id="268" name="CustomShape 3"/>
          <p:cNvSpPr/>
          <p:nvPr/>
        </p:nvSpPr>
        <p:spPr>
          <a:xfrm>
            <a:off x="827640" y="2061000"/>
            <a:ext cx="8134200" cy="420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it-IT" sz="1800" b="0" strike="noStrike" spc="-1">
              <a:latin typeface="Arial"/>
            </a:endParaRPr>
          </a:p>
          <a:p>
            <a:pPr>
              <a:lnSpc>
                <a:spcPct val="100000"/>
              </a:lnSpc>
            </a:pPr>
            <a:endParaRPr lang="it-IT" sz="1800" b="0" strike="noStrike" spc="-1">
              <a:latin typeface="Arial"/>
            </a:endParaRPr>
          </a:p>
        </p:txBody>
      </p:sp>
      <p:sp>
        <p:nvSpPr>
          <p:cNvPr id="6" name="CasellaDiTesto 5"/>
          <p:cNvSpPr txBox="1"/>
          <p:nvPr/>
        </p:nvSpPr>
        <p:spPr>
          <a:xfrm>
            <a:off x="395536" y="1844824"/>
            <a:ext cx="8748464" cy="3970318"/>
          </a:xfrm>
          <a:prstGeom prst="rect">
            <a:avLst/>
          </a:prstGeom>
          <a:noFill/>
        </p:spPr>
        <p:txBody>
          <a:bodyPr wrap="square" rtlCol="0">
            <a:spAutoFit/>
          </a:bodyPr>
          <a:lstStyle/>
          <a:p>
            <a:r>
              <a:rPr lang="it-IT" b="1" dirty="0"/>
              <a:t>Legge Regione Marche, 28 giugno 2018, n. 21</a:t>
            </a:r>
          </a:p>
          <a:p>
            <a:endParaRPr lang="it-IT" b="1" dirty="0"/>
          </a:p>
          <a:p>
            <a:r>
              <a:rPr lang="it-IT" dirty="0"/>
              <a:t>Art. 4 (Assistente personale) </a:t>
            </a:r>
            <a:r>
              <a:rPr lang="it-IT" b="1" dirty="0"/>
              <a:t>Rapporto di lavoro- Formazione professionale</a:t>
            </a:r>
          </a:p>
          <a:p>
            <a:endParaRPr lang="it-IT" b="1" dirty="0"/>
          </a:p>
          <a:p>
            <a:r>
              <a:rPr lang="it-IT" b="1" dirty="0"/>
              <a:t>Apporto delle Agenzia per la Vita Indipendente </a:t>
            </a:r>
          </a:p>
          <a:p>
            <a:endParaRPr lang="it-IT" dirty="0"/>
          </a:p>
          <a:p>
            <a:r>
              <a:rPr lang="it-IT" dirty="0"/>
              <a:t>N.B. il </a:t>
            </a:r>
            <a:r>
              <a:rPr lang="it-IT" dirty="0" err="1"/>
              <a:t>Dlgs</a:t>
            </a:r>
            <a:r>
              <a:rPr lang="it-IT" dirty="0"/>
              <a:t>. 3 agosto 2018, n. 105 – attuativo riforma Terzo Settore- abroga normativa su ONLUS- Le Onlus dovranno adeguare Statuti a nuova disciplina e iscriversi nel Registro UNICO Nazionale del Terzo Settore.(RUNTS)</a:t>
            </a:r>
          </a:p>
          <a:p>
            <a:endParaRPr lang="it-IT" dirty="0"/>
          </a:p>
          <a:p>
            <a:r>
              <a:rPr lang="it-IT" b="1" dirty="0"/>
              <a:t>Art. 7 - Comitato Tecnico Regionale per la Vita Indipendente</a:t>
            </a:r>
          </a:p>
          <a:p>
            <a:endParaRPr lang="it-IT" dirty="0"/>
          </a:p>
          <a:p>
            <a:endParaRPr lang="it-IT" dirty="0"/>
          </a:p>
          <a:p>
            <a:r>
              <a:rPr lang="it-IT" dirty="0"/>
              <a:t> </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CustomShape 1"/>
          <p:cNvSpPr/>
          <p:nvPr/>
        </p:nvSpPr>
        <p:spPr>
          <a:xfrm>
            <a:off x="0" y="0"/>
            <a:ext cx="9141120" cy="708480"/>
          </a:xfrm>
          <a:prstGeom prst="rect">
            <a:avLst/>
          </a:prstGeom>
          <a:solidFill>
            <a:srgbClr val="FF0000"/>
          </a:solidFill>
          <a:ln>
            <a:solidFill>
              <a:srgbClr val="4A7EBB"/>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79" name="Immagine 4"/>
          <p:cNvPicPr/>
          <p:nvPr/>
        </p:nvPicPr>
        <p:blipFill>
          <a:blip r:embed="rId2" cstate="print"/>
          <a:stretch/>
        </p:blipFill>
        <p:spPr>
          <a:xfrm>
            <a:off x="355680" y="487440"/>
            <a:ext cx="1009800" cy="1246320"/>
          </a:xfrm>
          <a:prstGeom prst="rect">
            <a:avLst/>
          </a:prstGeom>
          <a:ln>
            <a:noFill/>
          </a:ln>
        </p:spPr>
      </p:pic>
      <p:sp>
        <p:nvSpPr>
          <p:cNvPr id="80" name="CustomShape 2"/>
          <p:cNvSpPr/>
          <p:nvPr/>
        </p:nvSpPr>
        <p:spPr>
          <a:xfrm>
            <a:off x="6300360" y="334800"/>
            <a:ext cx="2679120" cy="362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1800" b="0" strike="noStrike" spc="-1">
                <a:solidFill>
                  <a:srgbClr val="FFFFFF"/>
                </a:solidFill>
                <a:latin typeface="Calibri"/>
                <a:ea typeface="MS PGothic"/>
              </a:rPr>
              <a:t>lucia.ruggeri@unicam.it</a:t>
            </a:r>
            <a:endParaRPr lang="it-IT" sz="1800" b="0" strike="noStrike" spc="-1">
              <a:latin typeface="Arial"/>
            </a:endParaRPr>
          </a:p>
        </p:txBody>
      </p:sp>
      <p:sp>
        <p:nvSpPr>
          <p:cNvPr id="81" name="CustomShape 3"/>
          <p:cNvSpPr/>
          <p:nvPr/>
        </p:nvSpPr>
        <p:spPr>
          <a:xfrm>
            <a:off x="827640" y="2061000"/>
            <a:ext cx="8134200" cy="420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it-IT" sz="1800" b="0" strike="noStrike" spc="-1">
              <a:latin typeface="Arial"/>
            </a:endParaRPr>
          </a:p>
          <a:p>
            <a:pPr>
              <a:lnSpc>
                <a:spcPct val="100000"/>
              </a:lnSpc>
            </a:pPr>
            <a:endParaRPr lang="it-IT" sz="1800" b="0" strike="noStrike" spc="-1">
              <a:latin typeface="Arial"/>
            </a:endParaRPr>
          </a:p>
        </p:txBody>
      </p:sp>
      <p:sp>
        <p:nvSpPr>
          <p:cNvPr id="82" name="TextShape 4"/>
          <p:cNvSpPr txBox="1"/>
          <p:nvPr/>
        </p:nvSpPr>
        <p:spPr>
          <a:xfrm>
            <a:off x="1584000" y="1944000"/>
            <a:ext cx="7175880" cy="4653352"/>
          </a:xfrm>
          <a:prstGeom prst="rect">
            <a:avLst/>
          </a:prstGeom>
          <a:noFill/>
          <a:ln>
            <a:noFill/>
          </a:ln>
        </p:spPr>
        <p:txBody>
          <a:bodyPr lIns="90000" tIns="45000" rIns="90000" bIns="45000"/>
          <a:lstStyle/>
          <a:p>
            <a:pPr algn="ctr"/>
            <a:r>
              <a:rPr lang="it-IT" sz="1800" b="1" strike="noStrike" spc="-1" dirty="0">
                <a:latin typeface="Arial"/>
              </a:rPr>
              <a:t>Prima della Legge sul Dopo di Noi</a:t>
            </a:r>
          </a:p>
          <a:p>
            <a:endParaRPr lang="it-IT" sz="1800" b="0" strike="noStrike" spc="-1" dirty="0">
              <a:latin typeface="Arial"/>
            </a:endParaRPr>
          </a:p>
          <a:p>
            <a:endParaRPr lang="it-IT" sz="1800" b="0" strike="noStrike" spc="-1" dirty="0">
              <a:latin typeface="Arial"/>
            </a:endParaRPr>
          </a:p>
          <a:p>
            <a:r>
              <a:rPr lang="it-IT" sz="1800" b="1" strike="noStrike" spc="-1" dirty="0">
                <a:latin typeface="Arial"/>
              </a:rPr>
              <a:t>Sostituzione </a:t>
            </a:r>
            <a:r>
              <a:rPr lang="it-IT" sz="1800" b="1" strike="noStrike" spc="-1" dirty="0" err="1">
                <a:latin typeface="Arial"/>
              </a:rPr>
              <a:t>fidecomissaria</a:t>
            </a:r>
            <a:r>
              <a:rPr lang="it-IT" sz="1800" b="0" strike="noStrike" spc="-1" dirty="0">
                <a:latin typeface="Arial"/>
              </a:rPr>
              <a:t> (art. 692 c.c.)</a:t>
            </a:r>
          </a:p>
          <a:p>
            <a:endParaRPr lang="it-IT" sz="1800" b="0" strike="noStrike" spc="-1" dirty="0">
              <a:latin typeface="Arial"/>
            </a:endParaRPr>
          </a:p>
          <a:p>
            <a:endParaRPr lang="it-IT" sz="1800" b="0" strike="noStrike" spc="-1" dirty="0">
              <a:latin typeface="Arial"/>
            </a:endParaRPr>
          </a:p>
          <a:p>
            <a:pPr>
              <a:buFont typeface="Arial" pitchFamily="34" charset="0"/>
              <a:buChar char="•"/>
            </a:pPr>
            <a:r>
              <a:rPr lang="it-IT" sz="2000" spc="-1" dirty="0">
                <a:latin typeface="Verdana"/>
              </a:rPr>
              <a:t>L’incapace </a:t>
            </a:r>
            <a:r>
              <a:rPr lang="it-IT" sz="2000" b="0" strike="noStrike" spc="-1" dirty="0">
                <a:latin typeface="Verdana"/>
              </a:rPr>
              <a:t>(interdetto giudiziale) viene istituito erede da genitori, ascendenti o coniuge</a:t>
            </a:r>
          </a:p>
          <a:p>
            <a:pPr>
              <a:buFont typeface="Arial" pitchFamily="34" charset="0"/>
              <a:buChar char="•"/>
            </a:pPr>
            <a:endParaRPr lang="it-IT" sz="2000" b="0" strike="noStrike" spc="-1" dirty="0">
              <a:latin typeface="Verdana"/>
            </a:endParaRPr>
          </a:p>
          <a:p>
            <a:pPr>
              <a:buFont typeface="Arial" pitchFamily="34" charset="0"/>
              <a:buChar char="•"/>
            </a:pPr>
            <a:r>
              <a:rPr lang="it-IT" sz="2000" b="0" strike="noStrike" spc="-1" dirty="0">
                <a:latin typeface="Verdana"/>
              </a:rPr>
              <a:t>obbligo di conservare i beni da trasferirsi alla sua morte alla</a:t>
            </a:r>
            <a:r>
              <a:rPr lang="it-IT" sz="2000" spc="-1" dirty="0">
                <a:latin typeface="Verdana"/>
                <a:ea typeface="Verdana"/>
              </a:rPr>
              <a:t> </a:t>
            </a:r>
            <a:r>
              <a:rPr lang="it-IT" sz="2000" b="0" strike="noStrike" spc="-1" dirty="0">
                <a:latin typeface="Verdana"/>
              </a:rPr>
              <a:t>persona o agli enti che, sotto la vigilanza del tutore, abbiano avuto cura dell'interdetto stesso.</a:t>
            </a:r>
          </a:p>
          <a:p>
            <a:r>
              <a:rPr lang="it-IT" sz="2000" b="0" strike="noStrike" spc="-1" dirty="0">
                <a:latin typeface="Verdana"/>
              </a:rPr>
              <a:t> </a:t>
            </a:r>
          </a:p>
          <a:p>
            <a:pPr>
              <a:buFont typeface="Arial" pitchFamily="34" charset="0"/>
              <a:buChar char="•"/>
            </a:pPr>
            <a:r>
              <a:rPr lang="it-IT" sz="2000" b="0" strike="noStrike" spc="-1" dirty="0">
                <a:latin typeface="Verdana"/>
              </a:rPr>
              <a:t>La sostituzione</a:t>
            </a:r>
            <a:r>
              <a:rPr lang="it-IT" sz="2000" spc="-1" dirty="0">
                <a:latin typeface="Verdana"/>
                <a:ea typeface="Verdana"/>
              </a:rPr>
              <a:t> </a:t>
            </a:r>
            <a:r>
              <a:rPr lang="it-IT" sz="2000" b="0" strike="noStrike" spc="-1" dirty="0">
                <a:latin typeface="Verdana"/>
              </a:rPr>
              <a:t>non produce effetti nel caso di revoca dell'interdizione o rispetto alle persone e agli enti che abbiano violato gli</a:t>
            </a:r>
            <a:r>
              <a:rPr lang="it-IT" sz="2000" spc="-1" dirty="0">
                <a:latin typeface="Verdana"/>
                <a:ea typeface="Verdana"/>
              </a:rPr>
              <a:t> </a:t>
            </a:r>
            <a:r>
              <a:rPr lang="it-IT" sz="2000" b="0" strike="noStrike" spc="-1" dirty="0">
                <a:latin typeface="Verdana"/>
              </a:rPr>
              <a:t>obblighi di assistenza</a:t>
            </a:r>
            <a:r>
              <a:rPr lang="it-IT" sz="1000" b="0" strike="noStrike" spc="-1" dirty="0">
                <a:latin typeface="Verdana"/>
              </a:rPr>
              <a:t>.</a:t>
            </a:r>
            <a:endParaRPr lang="it-IT" sz="1000" b="0" strike="noStrike" spc="-1" dirty="0">
              <a:latin typeface="Verdana"/>
              <a:ea typeface="Verdana"/>
            </a:endParaRPr>
          </a:p>
          <a:p>
            <a:endParaRPr lang="it-IT" sz="1000" b="0" strike="noStrike" spc="-1" dirty="0">
              <a:latin typeface="Arial"/>
            </a:endParaRPr>
          </a:p>
          <a:p>
            <a:endParaRPr lang="it-IT" sz="10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CustomShape 1"/>
          <p:cNvSpPr/>
          <p:nvPr/>
        </p:nvSpPr>
        <p:spPr>
          <a:xfrm>
            <a:off x="0" y="0"/>
            <a:ext cx="9141120" cy="708480"/>
          </a:xfrm>
          <a:prstGeom prst="rect">
            <a:avLst/>
          </a:prstGeom>
          <a:solidFill>
            <a:srgbClr val="FF0000"/>
          </a:solidFill>
          <a:ln>
            <a:solidFill>
              <a:srgbClr val="4A7EBB"/>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84" name="Immagine 4"/>
          <p:cNvPicPr/>
          <p:nvPr/>
        </p:nvPicPr>
        <p:blipFill>
          <a:blip r:embed="rId2" cstate="print"/>
          <a:stretch/>
        </p:blipFill>
        <p:spPr>
          <a:xfrm>
            <a:off x="355680" y="487440"/>
            <a:ext cx="1009800" cy="1246320"/>
          </a:xfrm>
          <a:prstGeom prst="rect">
            <a:avLst/>
          </a:prstGeom>
          <a:ln>
            <a:noFill/>
          </a:ln>
        </p:spPr>
      </p:pic>
      <p:sp>
        <p:nvSpPr>
          <p:cNvPr id="85" name="CustomShape 2"/>
          <p:cNvSpPr/>
          <p:nvPr/>
        </p:nvSpPr>
        <p:spPr>
          <a:xfrm>
            <a:off x="6300360" y="334800"/>
            <a:ext cx="2679120" cy="362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1800" b="0" strike="noStrike" spc="-1">
                <a:solidFill>
                  <a:srgbClr val="FFFFFF"/>
                </a:solidFill>
                <a:latin typeface="Calibri"/>
                <a:ea typeface="MS PGothic"/>
              </a:rPr>
              <a:t>lucia.ruggeri@unicam.it</a:t>
            </a:r>
            <a:endParaRPr lang="it-IT" sz="1800" b="0" strike="noStrike" spc="-1">
              <a:latin typeface="Arial"/>
            </a:endParaRPr>
          </a:p>
        </p:txBody>
      </p:sp>
      <p:sp>
        <p:nvSpPr>
          <p:cNvPr id="86" name="CustomShape 3"/>
          <p:cNvSpPr/>
          <p:nvPr/>
        </p:nvSpPr>
        <p:spPr>
          <a:xfrm>
            <a:off x="827640" y="2061000"/>
            <a:ext cx="8134200" cy="420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it-IT" sz="1800" b="0" strike="noStrike" spc="-1">
              <a:latin typeface="Arial"/>
            </a:endParaRPr>
          </a:p>
          <a:p>
            <a:pPr>
              <a:lnSpc>
                <a:spcPct val="100000"/>
              </a:lnSpc>
            </a:pPr>
            <a:endParaRPr lang="it-IT" sz="1800" b="0" strike="noStrike" spc="-1">
              <a:latin typeface="Arial"/>
            </a:endParaRPr>
          </a:p>
        </p:txBody>
      </p:sp>
      <p:sp>
        <p:nvSpPr>
          <p:cNvPr id="87" name="TextShape 4"/>
          <p:cNvSpPr txBox="1"/>
          <p:nvPr/>
        </p:nvSpPr>
        <p:spPr>
          <a:xfrm>
            <a:off x="1512000" y="2016000"/>
            <a:ext cx="6775200" cy="4842000"/>
          </a:xfrm>
          <a:prstGeom prst="rect">
            <a:avLst/>
          </a:prstGeom>
          <a:noFill/>
          <a:ln>
            <a:noFill/>
          </a:ln>
        </p:spPr>
        <p:txBody>
          <a:bodyPr lIns="90000" tIns="45000" rIns="90000" bIns="45000"/>
          <a:lstStyle/>
          <a:p>
            <a:endParaRPr lang="it-IT" sz="1000" b="0" strike="noStrike" spc="-1" dirty="0">
              <a:latin typeface="Verdana"/>
              <a:ea typeface="Verdana"/>
            </a:endParaRPr>
          </a:p>
          <a:p>
            <a:pPr algn="ctr"/>
            <a:r>
              <a:rPr lang="it-IT" sz="2000" b="0" strike="noStrike" spc="-1" dirty="0">
                <a:latin typeface="Verdana"/>
                <a:ea typeface="Verdana"/>
              </a:rPr>
              <a:t>L. 16 ottobre 1989, n. 364, la Convenzione de</a:t>
            </a:r>
          </a:p>
          <a:p>
            <a:pPr algn="ctr"/>
            <a:r>
              <a:rPr lang="it-IT" sz="2000" b="0" strike="noStrike" spc="-1" dirty="0">
                <a:latin typeface="Verdana"/>
                <a:ea typeface="Verdana"/>
              </a:rPr>
              <a:t>L'</a:t>
            </a:r>
            <a:r>
              <a:rPr lang="it-IT" sz="2000" b="0" strike="noStrike" spc="-1" dirty="0" err="1">
                <a:latin typeface="Verdana"/>
                <a:ea typeface="Verdana"/>
              </a:rPr>
              <a:t>Aja</a:t>
            </a:r>
            <a:r>
              <a:rPr lang="it-IT" sz="2000" b="0" strike="noStrike" spc="-1" dirty="0">
                <a:latin typeface="Verdana"/>
                <a:ea typeface="Verdana"/>
              </a:rPr>
              <a:t> 1° luglio 1985</a:t>
            </a:r>
          </a:p>
          <a:p>
            <a:r>
              <a:rPr lang="it-IT" spc="-1" dirty="0">
                <a:latin typeface="Verdana" pitchFamily="34" charset="0"/>
                <a:ea typeface="Verdana" pitchFamily="34" charset="0"/>
                <a:cs typeface="Verdana" pitchFamily="34" charset="0"/>
              </a:rPr>
              <a:t>A</a:t>
            </a:r>
            <a:r>
              <a:rPr lang="it-IT" b="0" strike="noStrike" spc="-1" dirty="0">
                <a:latin typeface="Verdana" pitchFamily="34" charset="0"/>
                <a:ea typeface="Verdana" pitchFamily="34" charset="0"/>
                <a:cs typeface="Verdana" pitchFamily="34" charset="0"/>
              </a:rPr>
              <a:t>rt. 2 </a:t>
            </a:r>
          </a:p>
          <a:p>
            <a:endParaRPr lang="it-IT" i="1" spc="-1" dirty="0">
              <a:latin typeface="Verdana" pitchFamily="34" charset="0"/>
              <a:ea typeface="Verdana" pitchFamily="34" charset="0"/>
              <a:cs typeface="Verdana" pitchFamily="34" charset="0"/>
            </a:endParaRPr>
          </a:p>
          <a:p>
            <a:r>
              <a:rPr lang="it-IT" b="0" i="1" strike="noStrike" spc="-1" dirty="0">
                <a:latin typeface="Verdana" pitchFamily="34" charset="0"/>
                <a:ea typeface="Verdana" pitchFamily="34" charset="0"/>
                <a:cs typeface="Verdana" pitchFamily="34" charset="0"/>
              </a:rPr>
              <a:t>trust </a:t>
            </a:r>
            <a:r>
              <a:rPr lang="it-IT" b="0" strike="noStrike" spc="-1" dirty="0">
                <a:latin typeface="Verdana" pitchFamily="34" charset="0"/>
                <a:ea typeface="Verdana" pitchFamily="34" charset="0"/>
                <a:cs typeface="Verdana" pitchFamily="34" charset="0"/>
              </a:rPr>
              <a:t>è rapporto giuridico costituito da una persona, il </a:t>
            </a:r>
            <a:r>
              <a:rPr lang="it-IT" b="0" strike="noStrike" spc="-1" dirty="0" err="1">
                <a:latin typeface="Verdana" pitchFamily="34" charset="0"/>
                <a:ea typeface="Verdana" pitchFamily="34" charset="0"/>
                <a:cs typeface="Verdana" pitchFamily="34" charset="0"/>
              </a:rPr>
              <a:t>disponente</a:t>
            </a:r>
            <a:r>
              <a:rPr lang="it-IT" b="0" strike="noStrike" spc="-1" dirty="0">
                <a:latin typeface="Verdana" pitchFamily="34" charset="0"/>
                <a:ea typeface="Verdana" pitchFamily="34" charset="0"/>
                <a:cs typeface="Verdana" pitchFamily="34" charset="0"/>
              </a:rPr>
              <a:t>, con atto tra vivi o </a:t>
            </a:r>
            <a:r>
              <a:rPr lang="it-IT" b="0" i="1" strike="noStrike" spc="-1" dirty="0" err="1">
                <a:latin typeface="Verdana" pitchFamily="34" charset="0"/>
                <a:ea typeface="Verdana" pitchFamily="34" charset="0"/>
                <a:cs typeface="Verdana" pitchFamily="34" charset="0"/>
              </a:rPr>
              <a:t>mortis</a:t>
            </a:r>
            <a:endParaRPr lang="it-IT" b="0" strike="noStrike" spc="-1" dirty="0">
              <a:latin typeface="Verdana" pitchFamily="34" charset="0"/>
              <a:ea typeface="Verdana" pitchFamily="34" charset="0"/>
              <a:cs typeface="Verdana" pitchFamily="34" charset="0"/>
            </a:endParaRPr>
          </a:p>
          <a:p>
            <a:r>
              <a:rPr lang="it-IT" b="0" i="1" strike="noStrike" spc="-1" dirty="0">
                <a:latin typeface="Verdana" pitchFamily="34" charset="0"/>
                <a:ea typeface="Verdana" pitchFamily="34" charset="0"/>
                <a:cs typeface="Verdana" pitchFamily="34" charset="0"/>
              </a:rPr>
              <a:t>causa</a:t>
            </a:r>
            <a:r>
              <a:rPr lang="it-IT" b="0" strike="noStrike" spc="-1" dirty="0">
                <a:latin typeface="Verdana" pitchFamily="34" charset="0"/>
                <a:ea typeface="Verdana" pitchFamily="34" charset="0"/>
                <a:cs typeface="Verdana" pitchFamily="34" charset="0"/>
              </a:rPr>
              <a:t>, che ha per oggetto uno o più beni, posti sotto il controllo di un </a:t>
            </a:r>
            <a:r>
              <a:rPr lang="it-IT" b="0" i="1" strike="noStrike" spc="-1" dirty="0" err="1">
                <a:latin typeface="Verdana" pitchFamily="34" charset="0"/>
                <a:ea typeface="Verdana" pitchFamily="34" charset="0"/>
                <a:cs typeface="Verdana" pitchFamily="34" charset="0"/>
              </a:rPr>
              <a:t>trustee</a:t>
            </a:r>
            <a:r>
              <a:rPr lang="it-IT" b="0" i="1" strike="noStrike" spc="-1" dirty="0">
                <a:latin typeface="Verdana" pitchFamily="34" charset="0"/>
                <a:ea typeface="Verdana" pitchFamily="34" charset="0"/>
                <a:cs typeface="Verdana" pitchFamily="34" charset="0"/>
              </a:rPr>
              <a:t> </a:t>
            </a:r>
            <a:r>
              <a:rPr lang="it-IT" b="0" strike="noStrike" spc="-1" dirty="0">
                <a:latin typeface="Verdana" pitchFamily="34" charset="0"/>
                <a:ea typeface="Verdana" pitchFamily="34" charset="0"/>
                <a:cs typeface="Verdana" pitchFamily="34" charset="0"/>
              </a:rPr>
              <a:t>nell'interesse di un beneficiario o per un fine determinato. </a:t>
            </a:r>
          </a:p>
          <a:p>
            <a:r>
              <a:rPr lang="it-IT" b="0" strike="noStrike" spc="-1" dirty="0">
                <a:latin typeface="Verdana" pitchFamily="34" charset="0"/>
                <a:ea typeface="Verdana" pitchFamily="34" charset="0"/>
                <a:cs typeface="Verdana" pitchFamily="34" charset="0"/>
              </a:rPr>
              <a:t>Il </a:t>
            </a:r>
            <a:r>
              <a:rPr lang="it-IT" b="0" strike="noStrike" spc="-1" dirty="0" err="1">
                <a:latin typeface="Verdana" pitchFamily="34" charset="0"/>
                <a:ea typeface="Verdana" pitchFamily="34" charset="0"/>
                <a:cs typeface="Verdana" pitchFamily="34" charset="0"/>
              </a:rPr>
              <a:t>disponente</a:t>
            </a:r>
            <a:r>
              <a:rPr lang="it-IT" b="0" strike="noStrike" spc="-1" dirty="0">
                <a:latin typeface="Verdana" pitchFamily="34" charset="0"/>
                <a:ea typeface="Verdana" pitchFamily="34" charset="0"/>
                <a:cs typeface="Verdana" pitchFamily="34" charset="0"/>
              </a:rPr>
              <a:t> ha</a:t>
            </a:r>
            <a:r>
              <a:rPr lang="it-IT" spc="-1" dirty="0">
                <a:latin typeface="Verdana" pitchFamily="34" charset="0"/>
                <a:ea typeface="Verdana" pitchFamily="34" charset="0"/>
                <a:cs typeface="Verdana" pitchFamily="34" charset="0"/>
              </a:rPr>
              <a:t> </a:t>
            </a:r>
            <a:r>
              <a:rPr lang="it-IT" b="0" strike="noStrike" spc="-1" dirty="0">
                <a:latin typeface="Verdana" pitchFamily="34" charset="0"/>
                <a:ea typeface="Verdana" pitchFamily="34" charset="0"/>
                <a:cs typeface="Verdana" pitchFamily="34" charset="0"/>
              </a:rPr>
              <a:t>facoltà di scegliere la legge da cui il </a:t>
            </a:r>
            <a:r>
              <a:rPr lang="it-IT" b="0" i="1" strike="noStrike" spc="-1" dirty="0">
                <a:latin typeface="Verdana" pitchFamily="34" charset="0"/>
                <a:ea typeface="Verdana" pitchFamily="34" charset="0"/>
                <a:cs typeface="Verdana" pitchFamily="34" charset="0"/>
              </a:rPr>
              <a:t>trust </a:t>
            </a:r>
            <a:r>
              <a:rPr lang="it-IT" b="0" strike="noStrike" spc="-1" dirty="0">
                <a:latin typeface="Verdana" pitchFamily="34" charset="0"/>
                <a:ea typeface="Verdana" pitchFamily="34" charset="0"/>
                <a:cs typeface="Verdana" pitchFamily="34" charset="0"/>
              </a:rPr>
              <a:t>sarà regolato.</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CustomShape 1"/>
          <p:cNvSpPr/>
          <p:nvPr/>
        </p:nvSpPr>
        <p:spPr>
          <a:xfrm>
            <a:off x="0" y="0"/>
            <a:ext cx="9141120" cy="708480"/>
          </a:xfrm>
          <a:prstGeom prst="rect">
            <a:avLst/>
          </a:prstGeom>
          <a:solidFill>
            <a:srgbClr val="FF0000"/>
          </a:solidFill>
          <a:ln>
            <a:solidFill>
              <a:srgbClr val="4A7EBB"/>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89" name="Immagine 4"/>
          <p:cNvPicPr/>
          <p:nvPr/>
        </p:nvPicPr>
        <p:blipFill>
          <a:blip r:embed="rId2" cstate="print"/>
          <a:stretch/>
        </p:blipFill>
        <p:spPr>
          <a:xfrm>
            <a:off x="355680" y="487440"/>
            <a:ext cx="1009800" cy="1246320"/>
          </a:xfrm>
          <a:prstGeom prst="rect">
            <a:avLst/>
          </a:prstGeom>
          <a:ln>
            <a:noFill/>
          </a:ln>
        </p:spPr>
      </p:pic>
      <p:sp>
        <p:nvSpPr>
          <p:cNvPr id="90" name="CustomShape 2"/>
          <p:cNvSpPr/>
          <p:nvPr/>
        </p:nvSpPr>
        <p:spPr>
          <a:xfrm>
            <a:off x="6300360" y="334800"/>
            <a:ext cx="2679120" cy="362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1800" b="0" strike="noStrike" spc="-1">
                <a:solidFill>
                  <a:srgbClr val="FFFFFF"/>
                </a:solidFill>
                <a:latin typeface="Calibri"/>
                <a:ea typeface="MS PGothic"/>
              </a:rPr>
              <a:t>lucia.ruggeri@unicam.it</a:t>
            </a:r>
            <a:endParaRPr lang="it-IT" sz="1800" b="0" strike="noStrike" spc="-1">
              <a:latin typeface="Arial"/>
            </a:endParaRPr>
          </a:p>
        </p:txBody>
      </p:sp>
      <p:sp>
        <p:nvSpPr>
          <p:cNvPr id="91" name="CustomShape 3"/>
          <p:cNvSpPr/>
          <p:nvPr/>
        </p:nvSpPr>
        <p:spPr>
          <a:xfrm>
            <a:off x="1009800" y="1772816"/>
            <a:ext cx="8134200" cy="420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it-IT" sz="1800" b="0" strike="noStrike" spc="-1">
              <a:latin typeface="Arial"/>
            </a:endParaRPr>
          </a:p>
          <a:p>
            <a:pPr>
              <a:lnSpc>
                <a:spcPct val="100000"/>
              </a:lnSpc>
            </a:pPr>
            <a:endParaRPr lang="it-IT" sz="1800" b="0" strike="noStrike" spc="-1">
              <a:latin typeface="Arial"/>
            </a:endParaRPr>
          </a:p>
        </p:txBody>
      </p:sp>
      <p:sp>
        <p:nvSpPr>
          <p:cNvPr id="92" name="TextShape 4"/>
          <p:cNvSpPr txBox="1"/>
          <p:nvPr/>
        </p:nvSpPr>
        <p:spPr>
          <a:xfrm>
            <a:off x="1835696" y="1628800"/>
            <a:ext cx="4995000" cy="4426920"/>
          </a:xfrm>
          <a:prstGeom prst="rect">
            <a:avLst/>
          </a:prstGeom>
          <a:noFill/>
          <a:ln>
            <a:noFill/>
          </a:ln>
        </p:spPr>
        <p:txBody>
          <a:bodyPr lIns="90000" tIns="45000" rIns="90000" bIns="45000"/>
          <a:lstStyle/>
          <a:p>
            <a:endParaRPr lang="it-IT" sz="1050" b="0" strike="noStrike" spc="-1" dirty="0">
              <a:latin typeface="AdvP7BCC"/>
              <a:ea typeface="AdvP7BCC"/>
            </a:endParaRPr>
          </a:p>
          <a:p>
            <a:r>
              <a:rPr lang="it-IT" sz="2000" b="1" strike="noStrike" spc="-1" dirty="0">
                <a:latin typeface="Verdana" pitchFamily="34" charset="0"/>
                <a:ea typeface="Verdana" pitchFamily="34" charset="0"/>
                <a:cs typeface="Verdana" pitchFamily="34" charset="0"/>
              </a:rPr>
              <a:t>Incompatibilità del trust con principi fondamentali del nostro ordinamento</a:t>
            </a:r>
          </a:p>
          <a:p>
            <a:endParaRPr lang="it-IT" sz="2000" b="0" strike="noStrike" spc="-1" dirty="0">
              <a:latin typeface="Verdana" pitchFamily="34" charset="0"/>
              <a:ea typeface="Verdana" pitchFamily="34" charset="0"/>
              <a:cs typeface="Verdana" pitchFamily="34" charset="0"/>
            </a:endParaRPr>
          </a:p>
          <a:p>
            <a:pPr>
              <a:buFont typeface="Arial" pitchFamily="34" charset="0"/>
              <a:buChar char="•"/>
            </a:pPr>
            <a:r>
              <a:rPr lang="it-IT" sz="2000" b="0" strike="noStrike" spc="-1" dirty="0">
                <a:latin typeface="Verdana" pitchFamily="34" charset="0"/>
                <a:ea typeface="Verdana" pitchFamily="34" charset="0"/>
                <a:cs typeface="Verdana" pitchFamily="34" charset="0"/>
              </a:rPr>
              <a:t>tipicità dei patrimoni separati ex art. 2740 c.c., il </a:t>
            </a:r>
            <a:r>
              <a:rPr lang="it-IT" sz="2000" b="0" strike="noStrike" spc="-1" dirty="0" err="1">
                <a:latin typeface="Verdana" pitchFamily="34" charset="0"/>
                <a:ea typeface="Verdana" pitchFamily="34" charset="0"/>
                <a:cs typeface="Verdana" pitchFamily="34" charset="0"/>
              </a:rPr>
              <a:t>numerus</a:t>
            </a:r>
            <a:r>
              <a:rPr lang="it-IT" sz="2000" b="0" strike="noStrike" spc="-1" dirty="0">
                <a:latin typeface="Verdana" pitchFamily="34" charset="0"/>
                <a:ea typeface="Verdana" pitchFamily="34" charset="0"/>
                <a:cs typeface="Verdana" pitchFamily="34" charset="0"/>
              </a:rPr>
              <a:t> </a:t>
            </a:r>
            <a:r>
              <a:rPr lang="it-IT" sz="2000" b="0" strike="noStrike" spc="-1" dirty="0" err="1">
                <a:latin typeface="Verdana" pitchFamily="34" charset="0"/>
                <a:ea typeface="Verdana" pitchFamily="34" charset="0"/>
                <a:cs typeface="Verdana" pitchFamily="34" charset="0"/>
              </a:rPr>
              <a:t>clausus</a:t>
            </a:r>
            <a:r>
              <a:rPr lang="it-IT" sz="2000" b="0" strike="noStrike" spc="-1" dirty="0">
                <a:latin typeface="Verdana" pitchFamily="34" charset="0"/>
                <a:ea typeface="Verdana" pitchFamily="34" charset="0"/>
                <a:cs typeface="Verdana" pitchFamily="34" charset="0"/>
              </a:rPr>
              <a:t> dei diritti reali</a:t>
            </a:r>
          </a:p>
          <a:p>
            <a:pPr>
              <a:buFont typeface="Arial" pitchFamily="34" charset="0"/>
              <a:buChar char="•"/>
            </a:pPr>
            <a:endParaRPr lang="it-IT" sz="2000" b="0" strike="noStrike" spc="-1" dirty="0">
              <a:latin typeface="Verdana" pitchFamily="34" charset="0"/>
              <a:ea typeface="Verdana" pitchFamily="34" charset="0"/>
              <a:cs typeface="Verdana" pitchFamily="34" charset="0"/>
            </a:endParaRPr>
          </a:p>
          <a:p>
            <a:pPr>
              <a:buFont typeface="Arial" pitchFamily="34" charset="0"/>
              <a:buChar char="•"/>
            </a:pPr>
            <a:r>
              <a:rPr lang="it-IT" sz="2000" b="0" strike="noStrike" spc="-1" dirty="0">
                <a:latin typeface="Verdana" pitchFamily="34" charset="0"/>
                <a:ea typeface="Verdana" pitchFamily="34" charset="0"/>
                <a:cs typeface="Verdana" pitchFamily="34" charset="0"/>
              </a:rPr>
              <a:t>tipicità degli atti e delle promesse unilaterali di cui all’art. 1987 c.c.</a:t>
            </a:r>
          </a:p>
          <a:p>
            <a:pPr>
              <a:buFont typeface="Arial" pitchFamily="34" charset="0"/>
              <a:buChar char="•"/>
            </a:pPr>
            <a:endParaRPr lang="it-IT" sz="2000" b="0" strike="noStrike" spc="-1" dirty="0">
              <a:latin typeface="Verdana" pitchFamily="34" charset="0"/>
              <a:ea typeface="Verdana" pitchFamily="34" charset="0"/>
              <a:cs typeface="Verdana" pitchFamily="34" charset="0"/>
            </a:endParaRPr>
          </a:p>
          <a:p>
            <a:pPr>
              <a:buFont typeface="Arial" pitchFamily="34" charset="0"/>
              <a:buChar char="•"/>
            </a:pPr>
            <a:r>
              <a:rPr lang="it-IT" sz="2000" b="0" strike="noStrike" spc="-1" dirty="0">
                <a:latin typeface="Verdana" pitchFamily="34" charset="0"/>
                <a:ea typeface="Verdana" pitchFamily="34" charset="0"/>
                <a:cs typeface="Verdana" pitchFamily="34" charset="0"/>
              </a:rPr>
              <a:t>divieto di alienazione sancito dall’art. 1379 c.c.</a:t>
            </a:r>
          </a:p>
          <a:p>
            <a:endParaRPr lang="it-IT" sz="2000" b="0" strike="noStrike" spc="-1" dirty="0">
              <a:latin typeface="Verdana" pitchFamily="34" charset="0"/>
              <a:ea typeface="Verdana" pitchFamily="34" charset="0"/>
              <a:cs typeface="Verdana" pitchFamily="34" charset="0"/>
            </a:endParaRPr>
          </a:p>
          <a:p>
            <a:endParaRPr lang="it-IT" sz="1050" b="0" strike="noStrike" spc="-1" dirty="0">
              <a:latin typeface="AdvP7BCC"/>
              <a:ea typeface="AdvP7BCC"/>
            </a:endParaRPr>
          </a:p>
          <a:p>
            <a:r>
              <a:rPr lang="it-IT" sz="1050" b="0" strike="noStrike" spc="-1" dirty="0">
                <a:latin typeface="AdvP7BCC"/>
                <a:ea typeface="AdvP7BCC"/>
              </a:rPr>
              <a:t>“</a:t>
            </a:r>
          </a:p>
          <a:p>
            <a:endParaRPr lang="it-IT" sz="1000" b="0" strike="noStrike" spc="-1" dirty="0">
              <a:latin typeface="AdvP7BCC"/>
              <a:ea typeface="AdvP7BCC"/>
            </a:endParaRPr>
          </a:p>
          <a:p>
            <a:endParaRPr lang="it-IT" sz="1000" b="0" strike="noStrike" spc="-1" dirty="0">
              <a:latin typeface="AdvP7BCC"/>
              <a:ea typeface="AdvP7BCC"/>
            </a:endParaRPr>
          </a:p>
          <a:p>
            <a:endParaRPr lang="it-IT" sz="1000" b="0" strike="noStrike" spc="-1" dirty="0">
              <a:latin typeface="AdvP7BCC"/>
              <a:ea typeface="AdvP7BCC"/>
            </a:endParaRPr>
          </a:p>
          <a:p>
            <a:endParaRPr lang="it-IT" sz="1000" b="0" strike="noStrike" spc="-1" dirty="0">
              <a:latin typeface="AdvP7BCC"/>
              <a:ea typeface="AdvP7BCC"/>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CustomShape 1"/>
          <p:cNvSpPr/>
          <p:nvPr/>
        </p:nvSpPr>
        <p:spPr>
          <a:xfrm>
            <a:off x="0" y="0"/>
            <a:ext cx="9141120" cy="708480"/>
          </a:xfrm>
          <a:prstGeom prst="rect">
            <a:avLst/>
          </a:prstGeom>
          <a:solidFill>
            <a:srgbClr val="FF0000"/>
          </a:solidFill>
          <a:ln>
            <a:solidFill>
              <a:srgbClr val="4A7EBB"/>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94" name="Immagine 4"/>
          <p:cNvPicPr/>
          <p:nvPr/>
        </p:nvPicPr>
        <p:blipFill>
          <a:blip r:embed="rId2" cstate="print"/>
          <a:stretch/>
        </p:blipFill>
        <p:spPr>
          <a:xfrm>
            <a:off x="355680" y="487440"/>
            <a:ext cx="1009800" cy="1246320"/>
          </a:xfrm>
          <a:prstGeom prst="rect">
            <a:avLst/>
          </a:prstGeom>
          <a:ln>
            <a:noFill/>
          </a:ln>
        </p:spPr>
      </p:pic>
      <p:sp>
        <p:nvSpPr>
          <p:cNvPr id="95" name="CustomShape 2"/>
          <p:cNvSpPr/>
          <p:nvPr/>
        </p:nvSpPr>
        <p:spPr>
          <a:xfrm>
            <a:off x="6300360" y="334800"/>
            <a:ext cx="2679120" cy="362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1800" b="0" strike="noStrike" spc="-1">
                <a:solidFill>
                  <a:srgbClr val="FFFFFF"/>
                </a:solidFill>
                <a:latin typeface="Calibri"/>
                <a:ea typeface="MS PGothic"/>
              </a:rPr>
              <a:t>lucia.ruggeri@unicam.it</a:t>
            </a:r>
            <a:endParaRPr lang="it-IT" sz="1800" b="0" strike="noStrike" spc="-1">
              <a:latin typeface="Arial"/>
            </a:endParaRPr>
          </a:p>
        </p:txBody>
      </p:sp>
      <p:sp>
        <p:nvSpPr>
          <p:cNvPr id="96" name="CustomShape 3"/>
          <p:cNvSpPr/>
          <p:nvPr/>
        </p:nvSpPr>
        <p:spPr>
          <a:xfrm>
            <a:off x="827640" y="2061000"/>
            <a:ext cx="8134200" cy="420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it-IT" sz="1800" b="0" strike="noStrike" spc="-1">
              <a:latin typeface="Arial"/>
            </a:endParaRPr>
          </a:p>
          <a:p>
            <a:pPr>
              <a:lnSpc>
                <a:spcPct val="100000"/>
              </a:lnSpc>
            </a:pPr>
            <a:endParaRPr lang="it-IT" sz="1800" b="0" strike="noStrike" spc="-1">
              <a:latin typeface="Arial"/>
            </a:endParaRPr>
          </a:p>
        </p:txBody>
      </p:sp>
      <p:sp>
        <p:nvSpPr>
          <p:cNvPr id="97" name="TextShape 4"/>
          <p:cNvSpPr txBox="1"/>
          <p:nvPr/>
        </p:nvSpPr>
        <p:spPr>
          <a:xfrm>
            <a:off x="1872000" y="1656000"/>
            <a:ext cx="7089120" cy="5202000"/>
          </a:xfrm>
          <a:prstGeom prst="rect">
            <a:avLst/>
          </a:prstGeom>
          <a:noFill/>
          <a:ln>
            <a:noFill/>
          </a:ln>
        </p:spPr>
        <p:txBody>
          <a:bodyPr lIns="90000" tIns="45000" rIns="90000" bIns="45000"/>
          <a:lstStyle/>
          <a:p>
            <a:endParaRPr lang="it-IT" sz="2000" b="0" strike="noStrike" spc="-1" dirty="0">
              <a:latin typeface="Verdana" pitchFamily="34" charset="0"/>
              <a:ea typeface="Verdana" pitchFamily="34" charset="0"/>
              <a:cs typeface="Verdana" pitchFamily="34" charset="0"/>
            </a:endParaRPr>
          </a:p>
          <a:p>
            <a:r>
              <a:rPr lang="it-IT" sz="1600" b="1" strike="noStrike" spc="-1" dirty="0">
                <a:latin typeface="+mj-lt"/>
                <a:ea typeface="Verdana" pitchFamily="34" charset="0"/>
                <a:cs typeface="Verdana" pitchFamily="34" charset="0"/>
              </a:rPr>
              <a:t>Trust «assistenziale» </a:t>
            </a:r>
            <a:r>
              <a:rPr lang="it-IT" sz="1600" b="1" spc="-1" dirty="0">
                <a:latin typeface="+mj-lt"/>
                <a:ea typeface="Verdana" pitchFamily="34" charset="0"/>
                <a:cs typeface="Verdana" pitchFamily="34" charset="0"/>
              </a:rPr>
              <a:t>( art. 6 L</a:t>
            </a:r>
            <a:r>
              <a:rPr lang="it-IT" sz="1600" b="1" strike="noStrike" spc="-1" dirty="0">
                <a:latin typeface="+mj-lt"/>
              </a:rPr>
              <a:t>egge sul Dopo di noi)</a:t>
            </a:r>
            <a:endParaRPr lang="it-IT" sz="1600" b="1" spc="-1" dirty="0">
              <a:latin typeface="+mj-lt"/>
            </a:endParaRPr>
          </a:p>
          <a:p>
            <a:pPr algn="just"/>
            <a:r>
              <a:rPr lang="it-IT" sz="1600" i="0" dirty="0">
                <a:solidFill>
                  <a:srgbClr val="3A3A3A"/>
                </a:solidFill>
                <a:effectLst/>
                <a:latin typeface="+mj-lt"/>
              </a:rPr>
              <a:t>I familiari possono conferire beni mobili ed immobili in </a:t>
            </a:r>
            <a:r>
              <a:rPr lang="it-IT" sz="1600" b="1" i="0" dirty="0">
                <a:solidFill>
                  <a:srgbClr val="3A3A3A"/>
                </a:solidFill>
                <a:effectLst/>
                <a:latin typeface="+mj-lt"/>
              </a:rPr>
              <a:t>trust</a:t>
            </a:r>
            <a:r>
              <a:rPr lang="it-IT" sz="1600" i="0" dirty="0">
                <a:solidFill>
                  <a:srgbClr val="3A3A3A"/>
                </a:solidFill>
                <a:effectLst/>
                <a:latin typeface="+mj-lt"/>
              </a:rPr>
              <a:t> affidandoli ad una persona fisica o giuridica di loro fiducia affinché i beni conferiti siano gestiti nell’interesse della persona disabile (beneficiario), allo scopo di assisterlo e curarlo.</a:t>
            </a:r>
          </a:p>
          <a:p>
            <a:pPr algn="just"/>
            <a:endParaRPr lang="it-IT" sz="1600" dirty="0">
              <a:solidFill>
                <a:srgbClr val="3A3A3A"/>
              </a:solidFill>
              <a:latin typeface="+mj-lt"/>
            </a:endParaRPr>
          </a:p>
          <a:p>
            <a:pPr algn="just"/>
            <a:r>
              <a:rPr lang="it-IT" sz="1600" b="1" dirty="0">
                <a:solidFill>
                  <a:srgbClr val="3A3A3A"/>
                </a:solidFill>
                <a:latin typeface="Open Sans"/>
              </a:rPr>
              <a:t>C</a:t>
            </a:r>
            <a:r>
              <a:rPr lang="it-IT" sz="1600" b="1" i="0" dirty="0">
                <a:solidFill>
                  <a:srgbClr val="3A3A3A"/>
                </a:solidFill>
                <a:effectLst/>
                <a:latin typeface="Open Sans"/>
              </a:rPr>
              <a:t>ontratto di affidamento fiduciario</a:t>
            </a:r>
            <a:r>
              <a:rPr lang="it-IT" sz="1600" b="0" i="0" dirty="0">
                <a:solidFill>
                  <a:srgbClr val="3A3A3A"/>
                </a:solidFill>
                <a:effectLst/>
                <a:latin typeface="Open Sans"/>
              </a:rPr>
              <a:t> </a:t>
            </a:r>
            <a:r>
              <a:rPr lang="it-IT" sz="1600" b="1" i="0" dirty="0">
                <a:solidFill>
                  <a:srgbClr val="3A3A3A"/>
                </a:solidFill>
                <a:effectLst/>
                <a:latin typeface="Open Sans"/>
              </a:rPr>
              <a:t>funzionali alla costituzione di fondi speciali</a:t>
            </a:r>
          </a:p>
          <a:p>
            <a:pPr algn="just"/>
            <a:endParaRPr lang="it-IT" sz="1600" b="0" i="0" dirty="0">
              <a:solidFill>
                <a:srgbClr val="3A3A3A"/>
              </a:solidFill>
              <a:effectLst/>
              <a:latin typeface="Open Sans"/>
            </a:endParaRPr>
          </a:p>
          <a:p>
            <a:pPr algn="just"/>
            <a:r>
              <a:rPr lang="it-IT" sz="1600" dirty="0">
                <a:solidFill>
                  <a:srgbClr val="3A3A3A"/>
                </a:solidFill>
                <a:latin typeface="Open Sans"/>
              </a:rPr>
              <a:t>I </a:t>
            </a:r>
            <a:r>
              <a:rPr lang="it-IT" sz="1600" b="0" i="0" dirty="0">
                <a:solidFill>
                  <a:srgbClr val="3A3A3A"/>
                </a:solidFill>
                <a:effectLst/>
                <a:latin typeface="Open Sans"/>
              </a:rPr>
              <a:t>beni</a:t>
            </a:r>
            <a:r>
              <a:rPr lang="it-IT" sz="1600" dirty="0">
                <a:solidFill>
                  <a:srgbClr val="3A3A3A"/>
                </a:solidFill>
                <a:latin typeface="Open Sans"/>
              </a:rPr>
              <a:t> mobili o immobili vengono affidati a un fiduciante</a:t>
            </a:r>
            <a:r>
              <a:rPr lang="it-IT" sz="1600" b="0" i="0" dirty="0">
                <a:solidFill>
                  <a:srgbClr val="3A3A3A"/>
                </a:solidFill>
                <a:effectLst/>
                <a:latin typeface="Open Sans"/>
              </a:rPr>
              <a:t> con l’obbligo di utilizzarli nell’interesse della persona disabile secondo un preciso programma</a:t>
            </a:r>
            <a:endParaRPr lang="it-IT" sz="1600" i="0" dirty="0">
              <a:solidFill>
                <a:srgbClr val="3A3A3A"/>
              </a:solidFill>
              <a:effectLst/>
              <a:latin typeface="+mj-lt"/>
            </a:endParaRPr>
          </a:p>
          <a:p>
            <a:pPr algn="just"/>
            <a:endParaRPr lang="it-IT" sz="1600" dirty="0">
              <a:solidFill>
                <a:srgbClr val="3A3A3A"/>
              </a:solidFill>
              <a:latin typeface="+mj-lt"/>
            </a:endParaRPr>
          </a:p>
          <a:p>
            <a:r>
              <a:rPr lang="it-IT" sz="1600" b="1" dirty="0">
                <a:solidFill>
                  <a:srgbClr val="3A3A3A"/>
                </a:solidFill>
                <a:latin typeface="+mj-lt"/>
              </a:rPr>
              <a:t>Utilizzabilità dell’art</a:t>
            </a:r>
            <a:r>
              <a:rPr lang="it-IT" sz="1600" dirty="0">
                <a:solidFill>
                  <a:srgbClr val="3A3A3A"/>
                </a:solidFill>
                <a:latin typeface="+mj-lt"/>
              </a:rPr>
              <a:t>. </a:t>
            </a:r>
            <a:r>
              <a:rPr lang="it-IT" sz="1600" b="1" strike="noStrike" spc="-1" dirty="0">
                <a:latin typeface="+mj-lt"/>
                <a:ea typeface="Verdana" pitchFamily="34" charset="0"/>
                <a:cs typeface="Verdana" pitchFamily="34" charset="0"/>
              </a:rPr>
              <a:t>2645 Ter c.c. (</a:t>
            </a:r>
            <a:r>
              <a:rPr kumimoji="0" lang="it-IT" sz="1600" b="1" i="0" u="none" strike="noStrike" kern="1200" cap="none" spc="-1" normalizeH="0" baseline="0" noProof="0" dirty="0">
                <a:ln>
                  <a:noFill/>
                </a:ln>
                <a:solidFill>
                  <a:prstClr val="black"/>
                </a:solidFill>
                <a:effectLst/>
                <a:uLnTx/>
                <a:uFillTx/>
                <a:latin typeface="+mj-lt"/>
              </a:rPr>
              <a:t>DL 273/2005)</a:t>
            </a:r>
          </a:p>
          <a:p>
            <a:endParaRPr lang="it-IT" sz="1600" b="0" strike="noStrike" spc="-1" dirty="0">
              <a:latin typeface="+mj-lt"/>
              <a:ea typeface="Verdana" pitchFamily="34" charset="0"/>
              <a:cs typeface="Verdana" pitchFamily="34" charset="0"/>
            </a:endParaRPr>
          </a:p>
          <a:p>
            <a:r>
              <a:rPr lang="it-IT" sz="1600" b="0" strike="noStrike" spc="-1" dirty="0" err="1">
                <a:latin typeface="+mj-lt"/>
                <a:ea typeface="Verdana" pitchFamily="34" charset="0"/>
                <a:cs typeface="Verdana" pitchFamily="34" charset="0"/>
              </a:rPr>
              <a:t>Trascrivibilità</a:t>
            </a:r>
            <a:r>
              <a:rPr lang="it-IT" sz="1600" b="0" strike="noStrike" spc="-1" dirty="0">
                <a:latin typeface="+mj-lt"/>
                <a:ea typeface="Verdana" pitchFamily="34" charset="0"/>
                <a:cs typeface="Verdana" pitchFamily="34" charset="0"/>
              </a:rPr>
              <a:t> di atti di destinazione per la realizzazione di interessi meritevoli di tutela riferibili a </a:t>
            </a:r>
            <a:r>
              <a:rPr lang="it-IT" sz="1600" b="1" strike="noStrike" spc="-1" dirty="0">
                <a:latin typeface="+mj-lt"/>
                <a:ea typeface="Verdana" pitchFamily="34" charset="0"/>
                <a:cs typeface="Verdana" pitchFamily="34" charset="0"/>
              </a:rPr>
              <a:t>persone con disabilità</a:t>
            </a:r>
            <a:r>
              <a:rPr lang="it-IT" sz="1600" b="0" strike="noStrike" spc="-1" dirty="0">
                <a:latin typeface="+mj-lt"/>
                <a:ea typeface="Verdana" pitchFamily="34" charset="0"/>
                <a:cs typeface="Verdana" pitchFamily="34" charset="0"/>
              </a:rPr>
              <a:t>, a pubbliche amministrazioni, o ad altri enti o persone fisiche aventi per oggetto beni immobili o mobili registrati</a:t>
            </a:r>
          </a:p>
          <a:p>
            <a:endParaRPr lang="it-IT" sz="1600" b="0" strike="noStrike" spc="-1" dirty="0">
              <a:latin typeface="+mj-lt"/>
              <a:ea typeface="Verdana" pitchFamily="34" charset="0"/>
              <a:cs typeface="Verdana" pitchFamily="34" charset="0"/>
            </a:endParaRPr>
          </a:p>
          <a:p>
            <a:r>
              <a:rPr lang="it-IT" sz="1600" spc="-1" dirty="0">
                <a:latin typeface="+mj-lt"/>
                <a:ea typeface="Verdana" pitchFamily="34" charset="0"/>
                <a:cs typeface="Verdana" pitchFamily="34" charset="0"/>
              </a:rPr>
              <a:t>Effetto «segregativo»</a:t>
            </a:r>
            <a:endParaRPr lang="it-IT" sz="1600" b="0" strike="noStrike" spc="-1" dirty="0">
              <a:latin typeface="+mj-lt"/>
              <a:ea typeface="Verdana" pitchFamily="34" charset="0"/>
              <a:cs typeface="Verdana" pitchFamily="34" charset="0"/>
            </a:endParaRPr>
          </a:p>
          <a:p>
            <a:pPr algn="just"/>
            <a:endParaRPr lang="it-IT" sz="1600" i="0" dirty="0">
              <a:solidFill>
                <a:srgbClr val="3A3A3A"/>
              </a:solidFill>
              <a:effectLst/>
              <a:latin typeface="+mj-lt"/>
            </a:endParaRPr>
          </a:p>
          <a:p>
            <a:pPr algn="just"/>
            <a:endParaRPr lang="it-IT" sz="1600" i="0" dirty="0">
              <a:solidFill>
                <a:srgbClr val="3A3A3A"/>
              </a:solidFill>
              <a:effectLst/>
              <a:latin typeface="+mj-lt"/>
            </a:endParaRPr>
          </a:p>
          <a:p>
            <a:pPr algn="just"/>
            <a:endParaRPr lang="it-IT" sz="1600" strike="noStrike" spc="-1" dirty="0">
              <a:solidFill>
                <a:srgbClr val="3A3A3A"/>
              </a:solidFill>
              <a:latin typeface="+mj-lt"/>
            </a:endParaRPr>
          </a:p>
          <a:p>
            <a:pPr algn="just"/>
            <a:endParaRPr lang="it-IT" sz="1600" strike="noStrike" spc="-1" dirty="0">
              <a:latin typeface="+mj-lt"/>
            </a:endParaRPr>
          </a:p>
          <a:p>
            <a:endParaRPr lang="it-IT" sz="2000" b="1" spc="-1" dirty="0">
              <a:latin typeface="Arial"/>
            </a:endParaRPr>
          </a:p>
          <a:p>
            <a:endParaRPr lang="it-IT" sz="2000" b="1" strike="noStrike" spc="-1" dirty="0">
              <a:latin typeface="Arial"/>
            </a:endParaRPr>
          </a:p>
          <a:p>
            <a:endParaRPr lang="it-IT" sz="2000" b="1" strike="noStrike" spc="-1" dirty="0">
              <a:latin typeface="Verdana" pitchFamily="34" charset="0"/>
              <a:ea typeface="Verdana" pitchFamily="34" charset="0"/>
              <a:cs typeface="Verdana" pitchFamily="34" charset="0"/>
            </a:endParaRPr>
          </a:p>
          <a:p>
            <a:endParaRPr lang="it-IT" sz="2000" b="1" strike="noStrike" spc="-1" dirty="0">
              <a:latin typeface="Verdana" pitchFamily="34" charset="0"/>
              <a:ea typeface="Verdana" pitchFamily="34" charset="0"/>
              <a:cs typeface="Verdana" pitchFamily="34" charset="0"/>
            </a:endParaRPr>
          </a:p>
          <a:p>
            <a:endParaRPr lang="it-IT" sz="2000" spc="-1" dirty="0">
              <a:latin typeface="Verdana" pitchFamily="34" charset="0"/>
              <a:ea typeface="Verdana" pitchFamily="34" charset="0"/>
              <a:cs typeface="Verdana" pitchFamily="34" charset="0"/>
            </a:endParaRPr>
          </a:p>
          <a:p>
            <a:endParaRPr lang="it-IT" sz="2000" b="0" strike="noStrike" spc="-1"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CustomShape 1"/>
          <p:cNvSpPr/>
          <p:nvPr/>
        </p:nvSpPr>
        <p:spPr>
          <a:xfrm>
            <a:off x="0" y="0"/>
            <a:ext cx="9141120" cy="708480"/>
          </a:xfrm>
          <a:prstGeom prst="rect">
            <a:avLst/>
          </a:prstGeom>
          <a:solidFill>
            <a:srgbClr val="FF0000"/>
          </a:solidFill>
          <a:ln>
            <a:solidFill>
              <a:srgbClr val="4A7EBB"/>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99" name="Immagine 4"/>
          <p:cNvPicPr/>
          <p:nvPr/>
        </p:nvPicPr>
        <p:blipFill>
          <a:blip r:embed="rId2" cstate="print"/>
          <a:stretch/>
        </p:blipFill>
        <p:spPr>
          <a:xfrm>
            <a:off x="355680" y="487440"/>
            <a:ext cx="1009800" cy="1246320"/>
          </a:xfrm>
          <a:prstGeom prst="rect">
            <a:avLst/>
          </a:prstGeom>
          <a:ln>
            <a:noFill/>
          </a:ln>
        </p:spPr>
      </p:pic>
      <p:sp>
        <p:nvSpPr>
          <p:cNvPr id="100" name="CustomShape 2"/>
          <p:cNvSpPr/>
          <p:nvPr/>
        </p:nvSpPr>
        <p:spPr>
          <a:xfrm>
            <a:off x="6300360" y="334800"/>
            <a:ext cx="2679120" cy="362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1800" b="0" strike="noStrike" spc="-1">
                <a:solidFill>
                  <a:srgbClr val="FFFFFF"/>
                </a:solidFill>
                <a:latin typeface="Calibri"/>
                <a:ea typeface="MS PGothic"/>
              </a:rPr>
              <a:t>lucia.ruggeri@unicam.it</a:t>
            </a:r>
            <a:endParaRPr lang="it-IT" sz="1800" b="0" strike="noStrike" spc="-1">
              <a:latin typeface="Arial"/>
            </a:endParaRPr>
          </a:p>
        </p:txBody>
      </p:sp>
      <p:sp>
        <p:nvSpPr>
          <p:cNvPr id="101" name="CustomShape 3"/>
          <p:cNvSpPr/>
          <p:nvPr/>
        </p:nvSpPr>
        <p:spPr>
          <a:xfrm>
            <a:off x="827640" y="2061000"/>
            <a:ext cx="8134200" cy="420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it-IT" sz="1800" b="0" strike="noStrike" spc="-1">
              <a:latin typeface="Arial"/>
            </a:endParaRPr>
          </a:p>
          <a:p>
            <a:pPr>
              <a:lnSpc>
                <a:spcPct val="100000"/>
              </a:lnSpc>
            </a:pPr>
            <a:endParaRPr lang="it-IT" sz="1800" b="0" strike="noStrike" spc="-1">
              <a:latin typeface="Arial"/>
            </a:endParaRPr>
          </a:p>
        </p:txBody>
      </p:sp>
      <p:sp>
        <p:nvSpPr>
          <p:cNvPr id="102" name="TextShape 4"/>
          <p:cNvSpPr txBox="1"/>
          <p:nvPr/>
        </p:nvSpPr>
        <p:spPr>
          <a:xfrm>
            <a:off x="504000" y="1944000"/>
            <a:ext cx="8747640" cy="4077288"/>
          </a:xfrm>
          <a:prstGeom prst="rect">
            <a:avLst/>
          </a:prstGeom>
          <a:noFill/>
          <a:ln>
            <a:noFill/>
          </a:ln>
        </p:spPr>
        <p:txBody>
          <a:bodyPr lIns="90000" tIns="45000" rIns="90000" bIns="45000"/>
          <a:lstStyle/>
          <a:p>
            <a:endParaRPr lang="it-IT" sz="1600" dirty="0"/>
          </a:p>
          <a:p>
            <a:endParaRPr lang="it-IT" sz="1600" dirty="0"/>
          </a:p>
          <a:p>
            <a:endParaRPr lang="it-IT" sz="1600" dirty="0"/>
          </a:p>
          <a:p>
            <a:r>
              <a:rPr lang="it-IT" sz="1600" dirty="0"/>
              <a:t>Verso l’adozione di una normativa a carattere generale sul contratto di affidamento fiduciario?</a:t>
            </a:r>
          </a:p>
          <a:p>
            <a:endParaRPr lang="it-IT" sz="1600" dirty="0"/>
          </a:p>
          <a:p>
            <a:endParaRPr lang="it-IT" sz="1600" dirty="0"/>
          </a:p>
          <a:p>
            <a:endParaRPr lang="it-IT" sz="1600" dirty="0"/>
          </a:p>
          <a:p>
            <a:endParaRPr lang="it-IT" sz="1600" dirty="0"/>
          </a:p>
          <a:p>
            <a:r>
              <a:rPr lang="it-IT" sz="1600" dirty="0"/>
              <a:t>V. </a:t>
            </a:r>
            <a:r>
              <a:rPr lang="it-IT" sz="1600" dirty="0">
                <a:hlinkClick r:id="rId3" action="ppaction://hlinkfile"/>
              </a:rPr>
              <a:t>Disegno di Legge 1452 presentato in Senato nel 2019</a:t>
            </a:r>
            <a:endParaRPr lang="it-IT" sz="1600" dirty="0"/>
          </a:p>
          <a:p>
            <a:endParaRPr lang="it-IT" sz="1600" dirty="0"/>
          </a:p>
          <a:p>
            <a:endParaRPr lang="it-IT" sz="1600" dirty="0"/>
          </a:p>
          <a:p>
            <a:endParaRPr lang="it-IT" sz="1600" dirty="0"/>
          </a:p>
          <a:p>
            <a:endParaRPr lang="it-IT" sz="1600" dirty="0"/>
          </a:p>
          <a:p>
            <a:r>
              <a:rPr lang="it-IT" sz="1600" dirty="0"/>
              <a:t>Legge della Repubblica di San Marino </a:t>
            </a:r>
            <a:r>
              <a:rPr lang="es-ES" sz="1600" dirty="0"/>
              <a:t>1° marzo 2010, n. 43.</a:t>
            </a:r>
            <a:endParaRPr lang="it-IT" sz="1600" b="1" strike="noStrike" spc="-1" dirty="0">
              <a:latin typeface="Verdana" pitchFamily="34" charset="0"/>
              <a:ea typeface="Verdana" pitchFamily="34" charset="0"/>
              <a:cs typeface="Verdana" pitchFamily="34" charset="0"/>
            </a:endParaRPr>
          </a:p>
          <a:p>
            <a:endParaRPr lang="it-IT" sz="1600" b="0" strike="noStrike" spc="-1" dirty="0">
              <a:latin typeface="Verdana" pitchFamily="34" charset="0"/>
              <a:ea typeface="Verdana" pitchFamily="34" charset="0"/>
              <a:cs typeface="Verdana" pitchFamily="34" charset="0"/>
            </a:endParaRPr>
          </a:p>
          <a:p>
            <a:endParaRPr lang="it-IT" sz="1600" spc="-1" dirty="0">
              <a:latin typeface="Verdana" pitchFamily="34" charset="0"/>
              <a:ea typeface="Verdana" pitchFamily="34" charset="0"/>
              <a:cs typeface="Verdana" pitchFamily="34" charset="0"/>
            </a:endParaRPr>
          </a:p>
          <a:p>
            <a:endParaRPr lang="it-IT" sz="1600" spc="-1" dirty="0">
              <a:latin typeface="Verdana" pitchFamily="34" charset="0"/>
              <a:ea typeface="Verdana" pitchFamily="34" charset="0"/>
              <a:cs typeface="Verdana" pitchFamily="34" charset="0"/>
            </a:endParaRPr>
          </a:p>
          <a:p>
            <a:endParaRPr lang="it-IT" sz="1600" b="0" strike="noStrike" spc="-1" dirty="0">
              <a:latin typeface="Verdana" pitchFamily="34" charset="0"/>
              <a:ea typeface="Verdana" pitchFamily="34" charset="0"/>
              <a:cs typeface="Verdana" pitchFamily="34" charset="0"/>
            </a:endParaRPr>
          </a:p>
          <a:p>
            <a:endParaRPr lang="it-IT" sz="1600" b="0" strike="noStrike" spc="-1" dirty="0">
              <a:latin typeface="Verdana" pitchFamily="34" charset="0"/>
              <a:ea typeface="Verdana" pitchFamily="34" charset="0"/>
              <a:cs typeface="Verdana" pitchFamily="34" charset="0"/>
            </a:endParaRPr>
          </a:p>
          <a:p>
            <a:endParaRPr lang="it-IT" sz="1600" b="0" strike="noStrike" spc="-1" dirty="0">
              <a:latin typeface="Verdana" pitchFamily="34" charset="0"/>
              <a:ea typeface="Verdana" pitchFamily="34" charset="0"/>
              <a:cs typeface="Verdana" pitchFamily="34" charset="0"/>
            </a:endParaRPr>
          </a:p>
          <a:p>
            <a:endParaRPr lang="it-IT" sz="1600" b="0" strike="noStrike" spc="-1"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CustomShape 1"/>
          <p:cNvSpPr/>
          <p:nvPr/>
        </p:nvSpPr>
        <p:spPr>
          <a:xfrm>
            <a:off x="0" y="0"/>
            <a:ext cx="9141120" cy="708480"/>
          </a:xfrm>
          <a:prstGeom prst="rect">
            <a:avLst/>
          </a:prstGeom>
          <a:solidFill>
            <a:srgbClr val="FF0000"/>
          </a:solidFill>
          <a:ln>
            <a:solidFill>
              <a:srgbClr val="4A7EBB"/>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290" name="Immagine 4"/>
          <p:cNvPicPr/>
          <p:nvPr/>
        </p:nvPicPr>
        <p:blipFill>
          <a:blip r:embed="rId2" cstate="print"/>
          <a:stretch/>
        </p:blipFill>
        <p:spPr>
          <a:xfrm>
            <a:off x="355680" y="487440"/>
            <a:ext cx="1009800" cy="1246320"/>
          </a:xfrm>
          <a:prstGeom prst="rect">
            <a:avLst/>
          </a:prstGeom>
          <a:ln>
            <a:noFill/>
          </a:ln>
        </p:spPr>
      </p:pic>
      <p:sp>
        <p:nvSpPr>
          <p:cNvPr id="291" name="CustomShape 2"/>
          <p:cNvSpPr/>
          <p:nvPr/>
        </p:nvSpPr>
        <p:spPr>
          <a:xfrm>
            <a:off x="6300360" y="334800"/>
            <a:ext cx="2679120" cy="362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1800" b="0" strike="noStrike" spc="-1">
                <a:solidFill>
                  <a:srgbClr val="FFFFFF"/>
                </a:solidFill>
                <a:latin typeface="Calibri"/>
                <a:ea typeface="MS PGothic"/>
              </a:rPr>
              <a:t>lucia.ruggeri@unicam.it</a:t>
            </a:r>
            <a:endParaRPr lang="it-IT" sz="1800" b="0" strike="noStrike" spc="-1">
              <a:latin typeface="Arial"/>
            </a:endParaRPr>
          </a:p>
        </p:txBody>
      </p:sp>
      <p:sp>
        <p:nvSpPr>
          <p:cNvPr id="292" name="CustomShape 3"/>
          <p:cNvSpPr/>
          <p:nvPr/>
        </p:nvSpPr>
        <p:spPr>
          <a:xfrm>
            <a:off x="827640" y="-1683568"/>
            <a:ext cx="8134200" cy="794720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it-IT" sz="1800" b="0" strike="noStrike" spc="-1">
              <a:latin typeface="Arial"/>
            </a:endParaRPr>
          </a:p>
          <a:p>
            <a:pPr>
              <a:lnSpc>
                <a:spcPct val="100000"/>
              </a:lnSpc>
            </a:pPr>
            <a:endParaRPr lang="it-IT" sz="1800" b="0" strike="noStrike" spc="-1">
              <a:latin typeface="Arial"/>
            </a:endParaRPr>
          </a:p>
        </p:txBody>
      </p:sp>
      <p:graphicFrame>
        <p:nvGraphicFramePr>
          <p:cNvPr id="6" name="Diagramma 5"/>
          <p:cNvGraphicFramePr/>
          <p:nvPr/>
        </p:nvGraphicFramePr>
        <p:xfrm>
          <a:off x="1524000" y="1988840"/>
          <a:ext cx="6096000"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CustomShape 1"/>
          <p:cNvSpPr/>
          <p:nvPr/>
        </p:nvSpPr>
        <p:spPr>
          <a:xfrm>
            <a:off x="0" y="0"/>
            <a:ext cx="9141120" cy="708480"/>
          </a:xfrm>
          <a:prstGeom prst="rect">
            <a:avLst/>
          </a:prstGeom>
          <a:solidFill>
            <a:srgbClr val="FF0000"/>
          </a:solidFill>
          <a:ln>
            <a:solidFill>
              <a:srgbClr val="4A7EBB"/>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278" name="Immagine 4"/>
          <p:cNvPicPr/>
          <p:nvPr/>
        </p:nvPicPr>
        <p:blipFill>
          <a:blip r:embed="rId2" cstate="print"/>
          <a:stretch/>
        </p:blipFill>
        <p:spPr>
          <a:xfrm>
            <a:off x="355680" y="487440"/>
            <a:ext cx="1009800" cy="1246320"/>
          </a:xfrm>
          <a:prstGeom prst="rect">
            <a:avLst/>
          </a:prstGeom>
          <a:ln>
            <a:noFill/>
          </a:ln>
        </p:spPr>
      </p:pic>
      <p:sp>
        <p:nvSpPr>
          <p:cNvPr id="279" name="CustomShape 2"/>
          <p:cNvSpPr/>
          <p:nvPr/>
        </p:nvSpPr>
        <p:spPr>
          <a:xfrm>
            <a:off x="6300360" y="334800"/>
            <a:ext cx="2679120" cy="362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1800" b="0" strike="noStrike" spc="-1">
                <a:solidFill>
                  <a:srgbClr val="FFFFFF"/>
                </a:solidFill>
                <a:latin typeface="Calibri"/>
                <a:ea typeface="MS PGothic"/>
              </a:rPr>
              <a:t>lucia.ruggeri@unicam.it</a:t>
            </a:r>
            <a:endParaRPr lang="it-IT" sz="1800" b="0" strike="noStrike" spc="-1">
              <a:latin typeface="Arial"/>
            </a:endParaRPr>
          </a:p>
        </p:txBody>
      </p:sp>
      <p:sp>
        <p:nvSpPr>
          <p:cNvPr id="280" name="CustomShape 3"/>
          <p:cNvSpPr/>
          <p:nvPr/>
        </p:nvSpPr>
        <p:spPr>
          <a:xfrm>
            <a:off x="827640" y="2061000"/>
            <a:ext cx="8134200" cy="420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it-IT" sz="1800" b="0" strike="noStrike" spc="-1">
              <a:latin typeface="Arial"/>
            </a:endParaRPr>
          </a:p>
          <a:p>
            <a:pPr>
              <a:lnSpc>
                <a:spcPct val="100000"/>
              </a:lnSpc>
            </a:pPr>
            <a:endParaRPr lang="it-IT" sz="1800" b="0" strike="noStrike" spc="-1">
              <a:latin typeface="Arial"/>
            </a:endParaRPr>
          </a:p>
        </p:txBody>
      </p:sp>
      <p:sp>
        <p:nvSpPr>
          <p:cNvPr id="6" name="CasellaDiTesto 5"/>
          <p:cNvSpPr txBox="1"/>
          <p:nvPr/>
        </p:nvSpPr>
        <p:spPr>
          <a:xfrm>
            <a:off x="1763689" y="1628800"/>
            <a:ext cx="7128792" cy="4524315"/>
          </a:xfrm>
          <a:prstGeom prst="rect">
            <a:avLst/>
          </a:prstGeom>
          <a:noFill/>
        </p:spPr>
        <p:txBody>
          <a:bodyPr wrap="square" rtlCol="0">
            <a:spAutoFit/>
          </a:bodyPr>
          <a:lstStyle/>
          <a:p>
            <a:pPr>
              <a:buFont typeface="Arial" pitchFamily="34" charset="0"/>
              <a:buChar char="•"/>
            </a:pPr>
            <a:r>
              <a:rPr lang="it-IT" spc="-1" dirty="0">
                <a:latin typeface="Verdana" pitchFamily="34" charset="0"/>
                <a:ea typeface="Verdana" pitchFamily="34" charset="0"/>
                <a:cs typeface="Verdana" pitchFamily="34" charset="0"/>
              </a:rPr>
              <a:t>O</a:t>
            </a:r>
            <a:r>
              <a:rPr lang="it-IT" b="0" strike="noStrike" spc="-1" dirty="0">
                <a:latin typeface="Verdana" pitchFamily="34" charset="0"/>
                <a:ea typeface="Verdana" pitchFamily="34" charset="0"/>
                <a:cs typeface="Verdana" pitchFamily="34" charset="0"/>
              </a:rPr>
              <a:t>bblighi del </a:t>
            </a:r>
            <a:r>
              <a:rPr lang="it-IT" b="0" i="1" strike="noStrike" spc="-1" dirty="0" err="1">
                <a:latin typeface="Verdana" pitchFamily="34" charset="0"/>
                <a:ea typeface="Verdana" pitchFamily="34" charset="0"/>
                <a:cs typeface="Verdana" pitchFamily="34" charset="0"/>
              </a:rPr>
              <a:t>trustee</a:t>
            </a:r>
            <a:r>
              <a:rPr lang="it-IT" b="0" strike="noStrike" spc="-1" dirty="0">
                <a:latin typeface="Verdana" pitchFamily="34" charset="0"/>
                <a:ea typeface="Verdana" pitchFamily="34" charset="0"/>
                <a:cs typeface="Verdana" pitchFamily="34" charset="0"/>
              </a:rPr>
              <a:t>, del genitore, del fiduciario</a:t>
            </a:r>
          </a:p>
          <a:p>
            <a:pPr>
              <a:buFont typeface="Arial" pitchFamily="34" charset="0"/>
              <a:buChar char="•"/>
            </a:pPr>
            <a:r>
              <a:rPr lang="it-IT" b="0" strike="noStrike" spc="-1" dirty="0">
                <a:latin typeface="Verdana" pitchFamily="34" charset="0"/>
                <a:ea typeface="Verdana" pitchFamily="34" charset="0"/>
                <a:cs typeface="Verdana" pitchFamily="34" charset="0"/>
              </a:rPr>
              <a:t>promuovere il benessere del beneficiario e la salvaguardia dei suoi diritti </a:t>
            </a:r>
          </a:p>
          <a:p>
            <a:pPr>
              <a:buFont typeface="Arial" pitchFamily="34" charset="0"/>
              <a:buChar char="•"/>
            </a:pPr>
            <a:r>
              <a:rPr lang="it-IT" b="0" strike="noStrike" spc="-1" dirty="0">
                <a:latin typeface="Verdana" pitchFamily="34" charset="0"/>
                <a:ea typeface="Verdana" pitchFamily="34" charset="0"/>
                <a:cs typeface="Verdana" pitchFamily="34" charset="0"/>
              </a:rPr>
              <a:t>Rendicontazione</a:t>
            </a:r>
          </a:p>
          <a:p>
            <a:pPr>
              <a:buFont typeface="Arial" pitchFamily="34" charset="0"/>
              <a:buChar char="•"/>
            </a:pPr>
            <a:endParaRPr lang="it-IT" spc="-1" dirty="0">
              <a:latin typeface="Verdana" pitchFamily="34" charset="0"/>
              <a:ea typeface="Verdana" pitchFamily="34" charset="0"/>
              <a:cs typeface="Verdana" pitchFamily="34" charset="0"/>
            </a:endParaRPr>
          </a:p>
          <a:p>
            <a:pPr>
              <a:buFont typeface="Arial" pitchFamily="34" charset="0"/>
              <a:buChar char="•"/>
            </a:pPr>
            <a:r>
              <a:rPr lang="it-IT" b="0" strike="noStrike" spc="-1" dirty="0">
                <a:latin typeface="Verdana" pitchFamily="34" charset="0"/>
                <a:ea typeface="Verdana" pitchFamily="34" charset="0"/>
                <a:cs typeface="Verdana" pitchFamily="34" charset="0"/>
              </a:rPr>
              <a:t>Previsione di un c.d. guardiano il cui compito è vigilare sull'adempimento delle obbligazioni imposte </a:t>
            </a:r>
          </a:p>
          <a:p>
            <a:pPr>
              <a:buFont typeface="Arial" pitchFamily="34" charset="0"/>
              <a:buChar char="•"/>
            </a:pPr>
            <a:endParaRPr lang="it-IT" spc="-1" dirty="0">
              <a:latin typeface="Verdana" pitchFamily="34" charset="0"/>
              <a:ea typeface="Verdana" pitchFamily="34" charset="0"/>
              <a:cs typeface="Verdana" pitchFamily="34" charset="0"/>
            </a:endParaRPr>
          </a:p>
          <a:p>
            <a:pPr>
              <a:buFont typeface="Arial" pitchFamily="34" charset="0"/>
              <a:buChar char="•"/>
            </a:pPr>
            <a:r>
              <a:rPr lang="it-IT" spc="-1" dirty="0">
                <a:latin typeface="Verdana" pitchFamily="34" charset="0"/>
                <a:ea typeface="Verdana" pitchFamily="34" charset="0"/>
                <a:cs typeface="Verdana" pitchFamily="34" charset="0"/>
              </a:rPr>
              <a:t>D</a:t>
            </a:r>
            <a:r>
              <a:rPr lang="it-IT" b="0" strike="noStrike" spc="-1" dirty="0">
                <a:latin typeface="Verdana" pitchFamily="34" charset="0"/>
                <a:ea typeface="Verdana" pitchFamily="34" charset="0"/>
                <a:cs typeface="Verdana" pitchFamily="34" charset="0"/>
              </a:rPr>
              <a:t>urata fino alla morte del disabile</a:t>
            </a:r>
          </a:p>
          <a:p>
            <a:pPr>
              <a:buFont typeface="Arial" pitchFamily="34" charset="0"/>
              <a:buChar char="•"/>
            </a:pPr>
            <a:endParaRPr lang="it-IT" spc="-1" dirty="0">
              <a:latin typeface="Verdana" pitchFamily="34" charset="0"/>
              <a:ea typeface="Verdana" pitchFamily="34" charset="0"/>
              <a:cs typeface="Verdana" pitchFamily="34" charset="0"/>
            </a:endParaRPr>
          </a:p>
          <a:p>
            <a:pPr>
              <a:buFont typeface="Arial" pitchFamily="34" charset="0"/>
              <a:buChar char="•"/>
            </a:pPr>
            <a:r>
              <a:rPr lang="it-IT" spc="-1" dirty="0">
                <a:latin typeface="Verdana" pitchFamily="34" charset="0"/>
                <a:ea typeface="Verdana" pitchFamily="34" charset="0"/>
                <a:cs typeface="Verdana" pitchFamily="34" charset="0"/>
              </a:rPr>
              <a:t>E</a:t>
            </a:r>
            <a:r>
              <a:rPr lang="it-IT" b="0" strike="noStrike" spc="-1" dirty="0">
                <a:latin typeface="Verdana" pitchFamily="34" charset="0"/>
                <a:ea typeface="Verdana" pitchFamily="34" charset="0"/>
                <a:cs typeface="Verdana" pitchFamily="34" charset="0"/>
              </a:rPr>
              <a:t>senzioni:</a:t>
            </a:r>
          </a:p>
          <a:p>
            <a:pPr>
              <a:buFont typeface="Arial" pitchFamily="34" charset="0"/>
              <a:buChar char="•"/>
            </a:pPr>
            <a:r>
              <a:rPr lang="it-IT" b="0" strike="noStrike" spc="-1" dirty="0">
                <a:latin typeface="Verdana" pitchFamily="34" charset="0"/>
                <a:ea typeface="Verdana" pitchFamily="34" charset="0"/>
                <a:cs typeface="Verdana" pitchFamily="34" charset="0"/>
              </a:rPr>
              <a:t>imposta di successione, donazione, bollo, pagate in misura fissa, imposta di registro, ipotecaria e catastale;</a:t>
            </a:r>
          </a:p>
          <a:p>
            <a:pPr>
              <a:buFont typeface="Arial" pitchFamily="34" charset="0"/>
              <a:buChar char="•"/>
            </a:pPr>
            <a:r>
              <a:rPr lang="it-IT" b="0" strike="noStrike" spc="-1" dirty="0">
                <a:latin typeface="Verdana" pitchFamily="34" charset="0"/>
                <a:ea typeface="Verdana" pitchFamily="34" charset="0"/>
                <a:cs typeface="Verdana" pitchFamily="34" charset="0"/>
              </a:rPr>
              <a:t>agevolazioni fiscali di cui all'art. 14, D.L. n. 35 del 2005, convertito nella L. n. 80 del 2005.</a:t>
            </a:r>
          </a:p>
          <a:p>
            <a:endParaRPr lang="it-IT"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CustomShape 1"/>
          <p:cNvSpPr/>
          <p:nvPr/>
        </p:nvSpPr>
        <p:spPr>
          <a:xfrm>
            <a:off x="0" y="0"/>
            <a:ext cx="9141120" cy="708480"/>
          </a:xfrm>
          <a:prstGeom prst="rect">
            <a:avLst/>
          </a:prstGeom>
          <a:solidFill>
            <a:srgbClr val="FF0000"/>
          </a:solidFill>
          <a:ln>
            <a:solidFill>
              <a:srgbClr val="4A7EBB"/>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109" name="Immagine 4"/>
          <p:cNvPicPr/>
          <p:nvPr/>
        </p:nvPicPr>
        <p:blipFill>
          <a:blip r:embed="rId2" cstate="print"/>
          <a:stretch/>
        </p:blipFill>
        <p:spPr>
          <a:xfrm>
            <a:off x="355680" y="487440"/>
            <a:ext cx="1009800" cy="1246320"/>
          </a:xfrm>
          <a:prstGeom prst="rect">
            <a:avLst/>
          </a:prstGeom>
          <a:ln>
            <a:noFill/>
          </a:ln>
        </p:spPr>
      </p:pic>
      <p:sp>
        <p:nvSpPr>
          <p:cNvPr id="110" name="CustomShape 2"/>
          <p:cNvSpPr/>
          <p:nvPr/>
        </p:nvSpPr>
        <p:spPr>
          <a:xfrm>
            <a:off x="6300360" y="334800"/>
            <a:ext cx="2679120" cy="362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1800" b="0" strike="noStrike" spc="-1">
                <a:solidFill>
                  <a:srgbClr val="FFFFFF"/>
                </a:solidFill>
                <a:latin typeface="Calibri"/>
                <a:ea typeface="MS PGothic"/>
              </a:rPr>
              <a:t>lucia.ruggeri@unicam.it</a:t>
            </a:r>
            <a:endParaRPr lang="it-IT" sz="1800" b="0" strike="noStrike" spc="-1">
              <a:latin typeface="Arial"/>
            </a:endParaRPr>
          </a:p>
        </p:txBody>
      </p:sp>
      <p:sp>
        <p:nvSpPr>
          <p:cNvPr id="111" name="CustomShape 3"/>
          <p:cNvSpPr/>
          <p:nvPr/>
        </p:nvSpPr>
        <p:spPr>
          <a:xfrm>
            <a:off x="827640" y="2061000"/>
            <a:ext cx="8134200" cy="420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it-IT" sz="1800" b="0" strike="noStrike" spc="-1">
              <a:latin typeface="Arial"/>
            </a:endParaRPr>
          </a:p>
          <a:p>
            <a:pPr>
              <a:lnSpc>
                <a:spcPct val="100000"/>
              </a:lnSpc>
            </a:pPr>
            <a:endParaRPr lang="it-IT" sz="1800" b="0" strike="noStrike" spc="-1">
              <a:latin typeface="Arial"/>
            </a:endParaRPr>
          </a:p>
        </p:txBody>
      </p:sp>
      <p:sp>
        <p:nvSpPr>
          <p:cNvPr id="112" name="TextShape 4"/>
          <p:cNvSpPr txBox="1"/>
          <p:nvPr/>
        </p:nvSpPr>
        <p:spPr>
          <a:xfrm>
            <a:off x="576000" y="1862640"/>
            <a:ext cx="7920000" cy="8028360"/>
          </a:xfrm>
          <a:prstGeom prst="rect">
            <a:avLst/>
          </a:prstGeom>
          <a:noFill/>
          <a:ln>
            <a:noFill/>
          </a:ln>
        </p:spPr>
        <p:txBody>
          <a:bodyPr lIns="90000" tIns="45000" rIns="90000" bIns="45000"/>
          <a:lstStyle/>
          <a:p>
            <a:pPr algn="ctr"/>
            <a:r>
              <a:rPr lang="it-IT" sz="2000" b="0" strike="noStrike" spc="-1" dirty="0">
                <a:latin typeface="Verdana" pitchFamily="34" charset="0"/>
                <a:ea typeface="Verdana" pitchFamily="34" charset="0"/>
                <a:cs typeface="Verdana" pitchFamily="34" charset="0"/>
              </a:rPr>
              <a:t>Trust assistenziale della legge sul dopo di noi come negozio fiduciario di destinazione</a:t>
            </a:r>
          </a:p>
          <a:p>
            <a:endParaRPr lang="it-IT" sz="2000" b="0" strike="noStrike" spc="-1" dirty="0">
              <a:latin typeface="Verdana" pitchFamily="34" charset="0"/>
              <a:ea typeface="Verdana" pitchFamily="34" charset="0"/>
              <a:cs typeface="Verdana" pitchFamily="34" charset="0"/>
            </a:endParaRPr>
          </a:p>
          <a:p>
            <a:r>
              <a:rPr lang="it-IT" sz="2000" b="0" strike="noStrike" spc="-1" dirty="0">
                <a:latin typeface="Verdana" pitchFamily="34" charset="0"/>
                <a:ea typeface="Verdana" pitchFamily="34" charset="0"/>
                <a:cs typeface="Verdana" pitchFamily="34" charset="0"/>
              </a:rPr>
              <a:t>Combinazione</a:t>
            </a:r>
            <a:r>
              <a:rPr lang="it-IT" sz="2000" spc="-1" dirty="0">
                <a:latin typeface="Verdana" pitchFamily="34" charset="0"/>
                <a:ea typeface="Verdana" pitchFamily="34" charset="0"/>
                <a:cs typeface="Verdana" pitchFamily="34" charset="0"/>
              </a:rPr>
              <a:t> </a:t>
            </a:r>
            <a:r>
              <a:rPr lang="it-IT" sz="2000" b="0" strike="noStrike" spc="-1" dirty="0">
                <a:latin typeface="Verdana" pitchFamily="34" charset="0"/>
                <a:ea typeface="Verdana" pitchFamily="34" charset="0"/>
                <a:cs typeface="Verdana" pitchFamily="34" charset="0"/>
              </a:rPr>
              <a:t>di due negozi distinti </a:t>
            </a:r>
          </a:p>
          <a:p>
            <a:endParaRPr lang="it-IT" sz="2000" spc="-1" dirty="0">
              <a:latin typeface="Verdana" pitchFamily="34" charset="0"/>
              <a:ea typeface="Verdana" pitchFamily="34" charset="0"/>
              <a:cs typeface="Verdana" pitchFamily="34" charset="0"/>
            </a:endParaRPr>
          </a:p>
          <a:p>
            <a:r>
              <a:rPr lang="it-IT" sz="2000" b="0" strike="noStrike" spc="-1" dirty="0">
                <a:latin typeface="Verdana" pitchFamily="34" charset="0"/>
                <a:ea typeface="Verdana" pitchFamily="34" charset="0"/>
                <a:cs typeface="Verdana" pitchFamily="34" charset="0"/>
              </a:rPr>
              <a:t>Uno “</a:t>
            </a:r>
            <a:r>
              <a:rPr lang="it-IT" sz="2000" b="0" strike="noStrike" spc="-1" dirty="0" err="1">
                <a:latin typeface="Verdana" pitchFamily="34" charset="0"/>
                <a:ea typeface="Verdana" pitchFamily="34" charset="0"/>
                <a:cs typeface="Verdana" pitchFamily="34" charset="0"/>
              </a:rPr>
              <a:t>destinatorio</a:t>
            </a:r>
            <a:r>
              <a:rPr lang="it-IT" sz="2000" b="0" strike="noStrike" spc="-1" dirty="0">
                <a:latin typeface="Verdana" pitchFamily="34" charset="0"/>
                <a:ea typeface="Verdana" pitchFamily="34" charset="0"/>
                <a:cs typeface="Verdana" pitchFamily="34" charset="0"/>
              </a:rPr>
              <a:t>” (conformazione o destinazione della </a:t>
            </a:r>
            <a:r>
              <a:rPr lang="it-IT" sz="2000" b="0" strike="noStrike" spc="-1" dirty="0" err="1">
                <a:latin typeface="Verdana" pitchFamily="34" charset="0"/>
                <a:ea typeface="Verdana" pitchFamily="34" charset="0"/>
                <a:cs typeface="Verdana" pitchFamily="34" charset="0"/>
              </a:rPr>
              <a:t>res</a:t>
            </a:r>
            <a:r>
              <a:rPr lang="it-IT" sz="2000" b="0" strike="noStrike" spc="-1" dirty="0">
                <a:latin typeface="Verdana" pitchFamily="34" charset="0"/>
                <a:ea typeface="Verdana" pitchFamily="34" charset="0"/>
                <a:cs typeface="Verdana" pitchFamily="34" charset="0"/>
              </a:rPr>
              <a:t> con conseguente separazione patrimoniale )</a:t>
            </a:r>
          </a:p>
          <a:p>
            <a:r>
              <a:rPr lang="it-IT" sz="2000" b="0" strike="noStrike" spc="-1" dirty="0">
                <a:latin typeface="Verdana" pitchFamily="34" charset="0"/>
                <a:ea typeface="Verdana" pitchFamily="34" charset="0"/>
                <a:cs typeface="Verdana" pitchFamily="34" charset="0"/>
              </a:rPr>
              <a:t>e un altro “fiduciario” (negozio bilaterale traslativo)</a:t>
            </a:r>
          </a:p>
          <a:p>
            <a:r>
              <a:rPr lang="it-IT" sz="2000" spc="-1" dirty="0">
                <a:latin typeface="Verdana" pitchFamily="34" charset="0"/>
                <a:ea typeface="Verdana" pitchFamily="34" charset="0"/>
                <a:cs typeface="Verdana" pitchFamily="34" charset="0"/>
              </a:rPr>
              <a:t>F</a:t>
            </a:r>
            <a:r>
              <a:rPr lang="it-IT" sz="2000" b="0" strike="noStrike" spc="-1" dirty="0">
                <a:latin typeface="Verdana" pitchFamily="34" charset="0"/>
                <a:ea typeface="Verdana" pitchFamily="34" charset="0"/>
                <a:cs typeface="Verdana" pitchFamily="34" charset="0"/>
              </a:rPr>
              <a:t>unzionalmente collegati dalla finalità unitariamente perseguita</a:t>
            </a:r>
          </a:p>
          <a:p>
            <a:endParaRPr lang="it-IT" sz="2000" spc="-1" dirty="0">
              <a:latin typeface="Verdana" pitchFamily="34" charset="0"/>
              <a:ea typeface="Verdana" pitchFamily="34" charset="0"/>
              <a:cs typeface="Verdana" pitchFamily="34" charset="0"/>
            </a:endParaRPr>
          </a:p>
          <a:p>
            <a:endParaRPr lang="it-IT" sz="2000" b="0" strike="noStrike" spc="-1" dirty="0">
              <a:latin typeface="Verdana" pitchFamily="34" charset="0"/>
              <a:ea typeface="Verdana" pitchFamily="34" charset="0"/>
              <a:cs typeface="Verdana" pitchFamily="34" charset="0"/>
            </a:endParaRPr>
          </a:p>
          <a:p>
            <a:r>
              <a:rPr lang="it-IT" sz="2000" spc="-1" dirty="0">
                <a:latin typeface="Verdana" pitchFamily="34" charset="0"/>
                <a:ea typeface="Verdana" pitchFamily="34" charset="0"/>
                <a:cs typeface="Verdana" pitchFamily="34" charset="0"/>
              </a:rPr>
              <a:t>Art. 6, comma 4 e comma 5</a:t>
            </a:r>
            <a:r>
              <a:rPr lang="it-IT" sz="2000" b="0" strike="noStrike" spc="-1" dirty="0">
                <a:latin typeface="Verdana" pitchFamily="34" charset="0"/>
                <a:ea typeface="Verdana" pitchFamily="34" charset="0"/>
                <a:cs typeface="Verdana" pitchFamily="34" charset="0"/>
              </a:rPr>
              <a:t> </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CustomShape 1"/>
          <p:cNvSpPr/>
          <p:nvPr/>
        </p:nvSpPr>
        <p:spPr>
          <a:xfrm>
            <a:off x="0" y="0"/>
            <a:ext cx="9141120" cy="708480"/>
          </a:xfrm>
          <a:prstGeom prst="rect">
            <a:avLst/>
          </a:prstGeom>
          <a:solidFill>
            <a:srgbClr val="FF0000"/>
          </a:solidFill>
          <a:ln>
            <a:solidFill>
              <a:srgbClr val="4A7EBB"/>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119" name="Immagine 4"/>
          <p:cNvPicPr/>
          <p:nvPr/>
        </p:nvPicPr>
        <p:blipFill>
          <a:blip r:embed="rId2" cstate="print"/>
          <a:stretch/>
        </p:blipFill>
        <p:spPr>
          <a:xfrm>
            <a:off x="355680" y="487440"/>
            <a:ext cx="1009800" cy="1246320"/>
          </a:xfrm>
          <a:prstGeom prst="rect">
            <a:avLst/>
          </a:prstGeom>
          <a:ln>
            <a:noFill/>
          </a:ln>
        </p:spPr>
      </p:pic>
      <p:sp>
        <p:nvSpPr>
          <p:cNvPr id="120" name="CustomShape 2"/>
          <p:cNvSpPr/>
          <p:nvPr/>
        </p:nvSpPr>
        <p:spPr>
          <a:xfrm>
            <a:off x="6300360" y="334800"/>
            <a:ext cx="2679120" cy="362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1800" b="0" strike="noStrike" spc="-1">
                <a:solidFill>
                  <a:srgbClr val="FFFFFF"/>
                </a:solidFill>
                <a:latin typeface="Calibri"/>
                <a:ea typeface="MS PGothic"/>
              </a:rPr>
              <a:t>lucia.ruggeri@unicam.it</a:t>
            </a:r>
            <a:endParaRPr lang="it-IT" sz="1800" b="0" strike="noStrike" spc="-1">
              <a:latin typeface="Arial"/>
            </a:endParaRPr>
          </a:p>
        </p:txBody>
      </p:sp>
      <p:sp>
        <p:nvSpPr>
          <p:cNvPr id="121" name="CustomShape 3"/>
          <p:cNvSpPr/>
          <p:nvPr/>
        </p:nvSpPr>
        <p:spPr>
          <a:xfrm>
            <a:off x="827640" y="2061000"/>
            <a:ext cx="8134200" cy="420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it-IT" sz="1800" b="0" strike="noStrike" spc="-1">
              <a:latin typeface="Arial"/>
            </a:endParaRPr>
          </a:p>
          <a:p>
            <a:pPr>
              <a:lnSpc>
                <a:spcPct val="100000"/>
              </a:lnSpc>
            </a:pPr>
            <a:endParaRPr lang="it-IT" sz="1800" b="0" strike="noStrike" spc="-1">
              <a:latin typeface="Arial"/>
            </a:endParaRPr>
          </a:p>
        </p:txBody>
      </p:sp>
      <p:sp>
        <p:nvSpPr>
          <p:cNvPr id="122" name="TextShape 4"/>
          <p:cNvSpPr txBox="1"/>
          <p:nvPr/>
        </p:nvSpPr>
        <p:spPr>
          <a:xfrm>
            <a:off x="1440000" y="2160000"/>
            <a:ext cx="7380472" cy="5456160"/>
          </a:xfrm>
          <a:prstGeom prst="rect">
            <a:avLst/>
          </a:prstGeom>
          <a:noFill/>
          <a:ln>
            <a:noFill/>
          </a:ln>
        </p:spPr>
        <p:txBody>
          <a:bodyPr lIns="90000" tIns="45000" rIns="90000" bIns="45000"/>
          <a:lstStyle/>
          <a:p>
            <a:r>
              <a:rPr lang="it-IT" sz="2000" b="0" strike="noStrike" spc="-1" dirty="0">
                <a:latin typeface="Verdana" pitchFamily="34" charset="0"/>
                <a:ea typeface="Verdana" pitchFamily="34" charset="0"/>
                <a:cs typeface="Verdana" pitchFamily="34" charset="0"/>
              </a:rPr>
              <a:t>Fiducia romanista v. Fiducia Germanista</a:t>
            </a:r>
          </a:p>
          <a:p>
            <a:endParaRPr lang="it-IT" sz="2000" spc="-1" dirty="0">
              <a:latin typeface="Verdana" pitchFamily="34" charset="0"/>
              <a:ea typeface="Verdana" pitchFamily="34" charset="0"/>
              <a:cs typeface="Verdana" pitchFamily="34" charset="0"/>
            </a:endParaRPr>
          </a:p>
          <a:p>
            <a:r>
              <a:rPr lang="it-IT" sz="2000" b="0" i="1" strike="noStrike" spc="-1" dirty="0">
                <a:latin typeface="Verdana" pitchFamily="34" charset="0"/>
                <a:ea typeface="Verdana" pitchFamily="34" charset="0"/>
                <a:cs typeface="Verdana" pitchFamily="34" charset="0"/>
              </a:rPr>
              <a:t>Il vincolo di destinazione è opponibile ai terzi</a:t>
            </a:r>
          </a:p>
          <a:p>
            <a:r>
              <a:rPr lang="it-IT" sz="2000" b="0" i="1" strike="noStrike" spc="-1" dirty="0">
                <a:latin typeface="Verdana" pitchFamily="34" charset="0"/>
                <a:ea typeface="Verdana" pitchFamily="34" charset="0"/>
                <a:cs typeface="Verdana" pitchFamily="34" charset="0"/>
              </a:rPr>
              <a:t>opponibile ai terzi, in mancanza di un’esplicita</a:t>
            </a:r>
          </a:p>
          <a:p>
            <a:r>
              <a:rPr lang="it-IT" sz="2000" b="0" i="1" strike="noStrike" spc="-1" dirty="0">
                <a:latin typeface="Verdana" pitchFamily="34" charset="0"/>
                <a:ea typeface="Verdana" pitchFamily="34" charset="0"/>
                <a:cs typeface="Verdana" pitchFamily="34" charset="0"/>
              </a:rPr>
              <a:t>disposizione al riguardo, giusta applicazione (analogica) dell’art. 2645 </a:t>
            </a:r>
            <a:r>
              <a:rPr lang="it-IT" sz="2000" b="0" i="1" strike="noStrike" spc="-1" dirty="0" err="1">
                <a:latin typeface="Verdana" pitchFamily="34" charset="0"/>
                <a:ea typeface="Verdana" pitchFamily="34" charset="0"/>
                <a:cs typeface="Verdana" pitchFamily="34" charset="0"/>
              </a:rPr>
              <a:t>ter</a:t>
            </a:r>
            <a:r>
              <a:rPr lang="it-IT" sz="2000" i="1" spc="-1" dirty="0">
                <a:latin typeface="Verdana" pitchFamily="34" charset="0"/>
                <a:ea typeface="Verdana" pitchFamily="34" charset="0"/>
                <a:cs typeface="Verdana" pitchFamily="34" charset="0"/>
              </a:rPr>
              <a:t> </a:t>
            </a:r>
            <a:r>
              <a:rPr lang="it-IT" sz="2000" b="0" i="1" strike="noStrike" spc="-1" dirty="0">
                <a:latin typeface="Verdana" pitchFamily="34" charset="0"/>
                <a:ea typeface="Verdana" pitchFamily="34" charset="0"/>
                <a:cs typeface="Verdana" pitchFamily="34" charset="0"/>
              </a:rPr>
              <a:t>c.c. e, alla luce della riconducibilità al</a:t>
            </a:r>
          </a:p>
          <a:p>
            <a:r>
              <a:rPr lang="it-IT" sz="2000" b="0" i="1" strike="noStrike" spc="-1" dirty="0">
                <a:latin typeface="Verdana" pitchFamily="34" charset="0"/>
                <a:ea typeface="Verdana" pitchFamily="34" charset="0"/>
                <a:cs typeface="Verdana" pitchFamily="34" charset="0"/>
              </a:rPr>
              <a:t>mandato del negozio fiduciario in cui si articola il trust, dell’art. 1707 c.c.</a:t>
            </a:r>
          </a:p>
          <a:p>
            <a:endParaRPr lang="it-IT" sz="2000" spc="-1" dirty="0">
              <a:latin typeface="Verdana" pitchFamily="34" charset="0"/>
              <a:ea typeface="Verdana" pitchFamily="34" charset="0"/>
              <a:cs typeface="Verdana" pitchFamily="34" charset="0"/>
            </a:endParaRPr>
          </a:p>
          <a:p>
            <a:r>
              <a:rPr lang="it-IT" sz="2000" b="0" strike="noStrike" spc="-1" dirty="0">
                <a:latin typeface="Verdana" pitchFamily="34" charset="0"/>
                <a:ea typeface="Verdana" pitchFamily="34" charset="0"/>
                <a:cs typeface="Verdana" pitchFamily="34" charset="0"/>
              </a:rPr>
              <a:t>Fiducia dinamica v. </a:t>
            </a:r>
            <a:r>
              <a:rPr lang="it-IT" sz="2000" spc="-1" dirty="0">
                <a:latin typeface="Verdana" pitchFamily="34" charset="0"/>
                <a:ea typeface="Verdana" pitchFamily="34" charset="0"/>
                <a:cs typeface="Verdana" pitchFamily="34" charset="0"/>
              </a:rPr>
              <a:t>Fiducia statica</a:t>
            </a:r>
          </a:p>
          <a:p>
            <a:endParaRPr lang="it-IT" sz="2000" spc="-1" dirty="0">
              <a:latin typeface="Verdana" pitchFamily="34" charset="0"/>
              <a:ea typeface="Verdana" pitchFamily="34" charset="0"/>
              <a:cs typeface="Verdana" pitchFamily="34" charset="0"/>
            </a:endParaRPr>
          </a:p>
          <a:p>
            <a:r>
              <a:rPr lang="it-IT" sz="2000" b="0" strike="noStrike" spc="-1" dirty="0">
                <a:latin typeface="Verdana" pitchFamily="34" charset="0"/>
                <a:ea typeface="Verdana" pitchFamily="34" charset="0"/>
                <a:cs typeface="Verdana" pitchFamily="34" charset="0"/>
              </a:rPr>
              <a:t>S.U. 6 marzo 2020, n. 6459</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CustomShape 1"/>
          <p:cNvSpPr/>
          <p:nvPr/>
        </p:nvSpPr>
        <p:spPr>
          <a:xfrm>
            <a:off x="0" y="0"/>
            <a:ext cx="9141120" cy="708480"/>
          </a:xfrm>
          <a:prstGeom prst="rect">
            <a:avLst/>
          </a:prstGeom>
          <a:solidFill>
            <a:srgbClr val="FF0000"/>
          </a:solidFill>
          <a:ln>
            <a:solidFill>
              <a:srgbClr val="4A7EBB"/>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124" name="Immagine 4"/>
          <p:cNvPicPr/>
          <p:nvPr/>
        </p:nvPicPr>
        <p:blipFill>
          <a:blip r:embed="rId2" cstate="print"/>
          <a:stretch/>
        </p:blipFill>
        <p:spPr>
          <a:xfrm>
            <a:off x="355680" y="487440"/>
            <a:ext cx="1009800" cy="1246320"/>
          </a:xfrm>
          <a:prstGeom prst="rect">
            <a:avLst/>
          </a:prstGeom>
          <a:ln>
            <a:noFill/>
          </a:ln>
        </p:spPr>
      </p:pic>
      <p:sp>
        <p:nvSpPr>
          <p:cNvPr id="125" name="CustomShape 2"/>
          <p:cNvSpPr/>
          <p:nvPr/>
        </p:nvSpPr>
        <p:spPr>
          <a:xfrm>
            <a:off x="6300360" y="334800"/>
            <a:ext cx="2679120" cy="362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1800" b="0" strike="noStrike" spc="-1">
                <a:solidFill>
                  <a:srgbClr val="FFFFFF"/>
                </a:solidFill>
                <a:latin typeface="Calibri"/>
                <a:ea typeface="MS PGothic"/>
              </a:rPr>
              <a:t>lucia.ruggeri@unicam.it</a:t>
            </a:r>
            <a:endParaRPr lang="it-IT" sz="1800" b="0" strike="noStrike" spc="-1">
              <a:latin typeface="Arial"/>
            </a:endParaRPr>
          </a:p>
        </p:txBody>
      </p:sp>
      <p:sp>
        <p:nvSpPr>
          <p:cNvPr id="126" name="CustomShape 3"/>
          <p:cNvSpPr/>
          <p:nvPr/>
        </p:nvSpPr>
        <p:spPr>
          <a:xfrm>
            <a:off x="827640" y="2061000"/>
            <a:ext cx="8134200" cy="420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it-IT" sz="1800" b="0" strike="noStrike" spc="-1">
              <a:latin typeface="Arial"/>
            </a:endParaRPr>
          </a:p>
          <a:p>
            <a:pPr>
              <a:lnSpc>
                <a:spcPct val="100000"/>
              </a:lnSpc>
            </a:pPr>
            <a:endParaRPr lang="it-IT" sz="1800" b="0" strike="noStrike" spc="-1">
              <a:latin typeface="Arial"/>
            </a:endParaRPr>
          </a:p>
        </p:txBody>
      </p:sp>
      <p:sp>
        <p:nvSpPr>
          <p:cNvPr id="127" name="TextShape 4"/>
          <p:cNvSpPr txBox="1"/>
          <p:nvPr/>
        </p:nvSpPr>
        <p:spPr>
          <a:xfrm>
            <a:off x="1872000" y="1368000"/>
            <a:ext cx="5493240" cy="4657680"/>
          </a:xfrm>
          <a:prstGeom prst="rect">
            <a:avLst/>
          </a:prstGeom>
          <a:noFill/>
          <a:ln>
            <a:noFill/>
          </a:ln>
        </p:spPr>
        <p:txBody>
          <a:bodyPr lIns="90000" tIns="45000" rIns="90000" bIns="45000"/>
          <a:lstStyle/>
          <a:p>
            <a:r>
              <a:rPr lang="it-IT" sz="2000" b="0" strike="noStrike" spc="-1" dirty="0">
                <a:latin typeface="Verdana" pitchFamily="34" charset="0"/>
                <a:ea typeface="Verdana" pitchFamily="34" charset="0"/>
                <a:cs typeface="Verdana" pitchFamily="34" charset="0"/>
              </a:rPr>
              <a:t>Mancano norme specifiche per “patologia” del trust assistenziale</a:t>
            </a:r>
          </a:p>
          <a:p>
            <a:endParaRPr lang="it-IT" sz="2000" spc="-1" dirty="0">
              <a:latin typeface="Verdana" pitchFamily="34" charset="0"/>
              <a:ea typeface="Verdana" pitchFamily="34" charset="0"/>
              <a:cs typeface="Verdana" pitchFamily="34" charset="0"/>
            </a:endParaRPr>
          </a:p>
          <a:p>
            <a:r>
              <a:rPr lang="it-IT" sz="2000" b="0" strike="noStrike" spc="-1" dirty="0">
                <a:latin typeface="Verdana" pitchFamily="34" charset="0"/>
                <a:ea typeface="Verdana" pitchFamily="34" charset="0"/>
                <a:cs typeface="Verdana" pitchFamily="34" charset="0"/>
              </a:rPr>
              <a:t>(Agency Theory)</a:t>
            </a:r>
          </a:p>
          <a:p>
            <a:endParaRPr lang="it-IT" sz="2000" b="0" strike="noStrike" spc="-1" dirty="0">
              <a:latin typeface="Verdana" pitchFamily="34" charset="0"/>
              <a:ea typeface="Verdana" pitchFamily="34" charset="0"/>
              <a:cs typeface="Verdana" pitchFamily="34" charset="0"/>
            </a:endParaRPr>
          </a:p>
          <a:p>
            <a:r>
              <a:rPr lang="it-IT" sz="1400" b="0" strike="noStrike" spc="-1" dirty="0">
                <a:latin typeface="Verdana" pitchFamily="34" charset="0"/>
                <a:ea typeface="Verdana" pitchFamily="34" charset="0"/>
                <a:cs typeface="Verdana" pitchFamily="34" charset="0"/>
              </a:rPr>
              <a:t>Principali problemi</a:t>
            </a:r>
          </a:p>
          <a:p>
            <a:r>
              <a:rPr lang="it-IT" sz="1400" b="0" strike="noStrike" spc="-1" dirty="0">
                <a:latin typeface="Verdana" pitchFamily="34" charset="0"/>
                <a:ea typeface="Verdana" pitchFamily="34" charset="0"/>
                <a:cs typeface="Verdana" pitchFamily="34" charset="0"/>
              </a:rPr>
              <a:t>- distrazione o impiego da parte del </a:t>
            </a:r>
            <a:r>
              <a:rPr lang="it-IT" sz="1400" b="0" strike="noStrike" spc="-1" dirty="0" err="1">
                <a:latin typeface="Verdana" pitchFamily="34" charset="0"/>
                <a:ea typeface="Verdana" pitchFamily="34" charset="0"/>
                <a:cs typeface="Verdana" pitchFamily="34" charset="0"/>
              </a:rPr>
              <a:t>trustee</a:t>
            </a:r>
            <a:r>
              <a:rPr lang="it-IT" sz="1400" b="0" strike="noStrike" spc="-1" dirty="0">
                <a:latin typeface="Verdana" pitchFamily="34" charset="0"/>
                <a:ea typeface="Verdana" pitchFamily="34" charset="0"/>
                <a:cs typeface="Verdana" pitchFamily="34" charset="0"/>
              </a:rPr>
              <a:t> dei beni destinati per finalità</a:t>
            </a:r>
          </a:p>
          <a:p>
            <a:r>
              <a:rPr lang="it-IT" sz="1400" b="0" strike="noStrike" spc="-1" dirty="0">
                <a:latin typeface="Verdana" pitchFamily="34" charset="0"/>
                <a:ea typeface="Verdana" pitchFamily="34" charset="0"/>
                <a:cs typeface="Verdana" pitchFamily="34" charset="0"/>
              </a:rPr>
              <a:t>diverse da quelle proprie del trust,</a:t>
            </a:r>
          </a:p>
          <a:p>
            <a:r>
              <a:rPr lang="it-IT" sz="1400" b="0" strike="noStrike" spc="-1" dirty="0">
                <a:latin typeface="Verdana" pitchFamily="34" charset="0"/>
                <a:ea typeface="Verdana" pitchFamily="34" charset="0"/>
                <a:cs typeface="Verdana" pitchFamily="34" charset="0"/>
              </a:rPr>
              <a:t>conseguenze dell’attività dispositiva</a:t>
            </a:r>
          </a:p>
          <a:p>
            <a:r>
              <a:rPr lang="it-IT" sz="1400" b="0" strike="noStrike" spc="-1" dirty="0">
                <a:latin typeface="Verdana" pitchFamily="34" charset="0"/>
                <a:ea typeface="Verdana" pitchFamily="34" charset="0"/>
                <a:cs typeface="Verdana" pitchFamily="34" charset="0"/>
              </a:rPr>
              <a:t>del </a:t>
            </a:r>
            <a:r>
              <a:rPr lang="it-IT" sz="1400" b="0" strike="noStrike" spc="-1" dirty="0" err="1">
                <a:latin typeface="Verdana" pitchFamily="34" charset="0"/>
                <a:ea typeface="Verdana" pitchFamily="34" charset="0"/>
                <a:cs typeface="Verdana" pitchFamily="34" charset="0"/>
              </a:rPr>
              <a:t>trustee</a:t>
            </a:r>
            <a:r>
              <a:rPr lang="it-IT" sz="1400" b="0" strike="noStrike" spc="-1" dirty="0">
                <a:latin typeface="Verdana" pitchFamily="34" charset="0"/>
                <a:ea typeface="Verdana" pitchFamily="34" charset="0"/>
                <a:cs typeface="Verdana" pitchFamily="34" charset="0"/>
              </a:rPr>
              <a:t> sui beni destinati in violazione della destinazione,</a:t>
            </a:r>
          </a:p>
          <a:p>
            <a:r>
              <a:rPr lang="it-IT" sz="1400" b="0" strike="noStrike" spc="-1" dirty="0">
                <a:latin typeface="Verdana" pitchFamily="34" charset="0"/>
                <a:ea typeface="Verdana" pitchFamily="34" charset="0"/>
                <a:cs typeface="Verdana" pitchFamily="34" charset="0"/>
              </a:rPr>
              <a:t>alla natura e legittimazione dell’azione esperibile a tutela del trust ovvero</a:t>
            </a:r>
          </a:p>
          <a:p>
            <a:r>
              <a:rPr lang="it-IT" sz="1400" b="0" strike="noStrike" spc="-1" dirty="0">
                <a:latin typeface="Verdana" pitchFamily="34" charset="0"/>
                <a:ea typeface="Verdana" pitchFamily="34" charset="0"/>
                <a:cs typeface="Verdana" pitchFamily="34" charset="0"/>
              </a:rPr>
              <a:t>al regime di responsabilità del trust </a:t>
            </a:r>
            <a:r>
              <a:rPr lang="it-IT" sz="1400" b="0" strike="noStrike" spc="-1" dirty="0" err="1">
                <a:latin typeface="Verdana" pitchFamily="34" charset="0"/>
                <a:ea typeface="Verdana" pitchFamily="34" charset="0"/>
                <a:cs typeface="Verdana" pitchFamily="34" charset="0"/>
              </a:rPr>
              <a:t>fund</a:t>
            </a:r>
            <a:r>
              <a:rPr lang="it-IT" sz="1400" b="0" strike="noStrike" spc="-1" dirty="0">
                <a:latin typeface="Verdana" pitchFamily="34" charset="0"/>
                <a:ea typeface="Verdana" pitchFamily="34" charset="0"/>
                <a:cs typeface="Verdana" pitchFamily="34" charset="0"/>
              </a:rPr>
              <a:t> rispetto alle obbligazioni sorte,</a:t>
            </a:r>
          </a:p>
          <a:p>
            <a:r>
              <a:rPr lang="it-IT" sz="1400" b="0" strike="noStrike" spc="-1" dirty="0">
                <a:latin typeface="Verdana" pitchFamily="34" charset="0"/>
                <a:ea typeface="Verdana" pitchFamily="34" charset="0"/>
                <a:cs typeface="Verdana" pitchFamily="34" charset="0"/>
              </a:rPr>
              <a:t>all’inclusione o meno dei beni conferiti in trust nella successione </a:t>
            </a:r>
            <a:r>
              <a:rPr lang="it-IT" sz="1400" b="0" strike="noStrike" spc="-1" dirty="0" err="1">
                <a:latin typeface="Verdana" pitchFamily="34" charset="0"/>
                <a:ea typeface="Verdana" pitchFamily="34" charset="0"/>
                <a:cs typeface="Verdana" pitchFamily="34" charset="0"/>
              </a:rPr>
              <a:t>mortis</a:t>
            </a:r>
            <a:endParaRPr lang="it-IT" sz="1400" b="0" strike="noStrike" spc="-1" dirty="0">
              <a:latin typeface="Verdana" pitchFamily="34" charset="0"/>
              <a:ea typeface="Verdana" pitchFamily="34" charset="0"/>
              <a:cs typeface="Verdana" pitchFamily="34" charset="0"/>
            </a:endParaRPr>
          </a:p>
          <a:p>
            <a:r>
              <a:rPr lang="it-IT" sz="1400" b="0" strike="noStrike" spc="-1" dirty="0">
                <a:latin typeface="Verdana" pitchFamily="34" charset="0"/>
                <a:ea typeface="Verdana" pitchFamily="34" charset="0"/>
                <a:cs typeface="Verdana" pitchFamily="34" charset="0"/>
              </a:rPr>
              <a:t>causa del </a:t>
            </a:r>
            <a:r>
              <a:rPr lang="it-IT" sz="1400" b="0" strike="noStrike" spc="-1" dirty="0" err="1">
                <a:latin typeface="Verdana" pitchFamily="34" charset="0"/>
                <a:ea typeface="Verdana" pitchFamily="34" charset="0"/>
                <a:cs typeface="Verdana" pitchFamily="34" charset="0"/>
              </a:rPr>
              <a:t>trustee</a:t>
            </a:r>
            <a:r>
              <a:rPr lang="it-IT" sz="1400" b="0" strike="noStrike" spc="-1" dirty="0">
                <a:latin typeface="Verdana" pitchFamily="34" charset="0"/>
                <a:ea typeface="Verdana" pitchFamily="34" charset="0"/>
                <a:cs typeface="Verdana" pitchFamily="34" charset="0"/>
              </a:rPr>
              <a:t> al quale sono stati trasferiti</a:t>
            </a:r>
          </a:p>
          <a:p>
            <a:endParaRPr lang="it-IT" sz="2000" b="0" strike="noStrike" spc="-1" dirty="0">
              <a:latin typeface="Verdana" pitchFamily="34" charset="0"/>
              <a:ea typeface="Verdana" pitchFamily="34" charset="0"/>
              <a:cs typeface="Verdana" pitchFamily="34" charset="0"/>
            </a:endParaRPr>
          </a:p>
          <a:p>
            <a:endParaRPr lang="it-IT" sz="2000" b="0" strike="noStrike" spc="-1" dirty="0">
              <a:latin typeface="Verdana" pitchFamily="34" charset="0"/>
              <a:ea typeface="Verdana" pitchFamily="34" charset="0"/>
              <a:cs typeface="Verdana" pitchFamily="34" charset="0"/>
            </a:endParaRPr>
          </a:p>
          <a:p>
            <a:endParaRPr lang="it-IT" sz="2000" b="0" strike="noStrike" spc="-1" dirty="0">
              <a:latin typeface="Verdana" pitchFamily="34" charset="0"/>
              <a:ea typeface="Verdana" pitchFamily="34" charset="0"/>
              <a:cs typeface="Verdana" pitchFamily="34" charset="0"/>
            </a:endParaRPr>
          </a:p>
          <a:p>
            <a:endParaRPr lang="it-IT" sz="2000" b="0" strike="noStrike" spc="-1"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CustomShape 1"/>
          <p:cNvSpPr/>
          <p:nvPr/>
        </p:nvSpPr>
        <p:spPr>
          <a:xfrm>
            <a:off x="0" y="0"/>
            <a:ext cx="9141120" cy="708480"/>
          </a:xfrm>
          <a:prstGeom prst="rect">
            <a:avLst/>
          </a:prstGeom>
          <a:solidFill>
            <a:srgbClr val="FF0000"/>
          </a:solidFill>
          <a:ln>
            <a:solidFill>
              <a:srgbClr val="4A7EBB"/>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124" name="Immagine 4"/>
          <p:cNvPicPr/>
          <p:nvPr/>
        </p:nvPicPr>
        <p:blipFill>
          <a:blip r:embed="rId2" cstate="print"/>
          <a:stretch/>
        </p:blipFill>
        <p:spPr>
          <a:xfrm>
            <a:off x="355680" y="487440"/>
            <a:ext cx="1009800" cy="1246320"/>
          </a:xfrm>
          <a:prstGeom prst="rect">
            <a:avLst/>
          </a:prstGeom>
          <a:ln>
            <a:noFill/>
          </a:ln>
        </p:spPr>
      </p:pic>
      <p:sp>
        <p:nvSpPr>
          <p:cNvPr id="125" name="CustomShape 2"/>
          <p:cNvSpPr/>
          <p:nvPr/>
        </p:nvSpPr>
        <p:spPr>
          <a:xfrm>
            <a:off x="6300360" y="334800"/>
            <a:ext cx="2679120" cy="362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1800" b="0" strike="noStrike" spc="-1">
                <a:solidFill>
                  <a:srgbClr val="FFFFFF"/>
                </a:solidFill>
                <a:latin typeface="Calibri"/>
                <a:ea typeface="MS PGothic"/>
              </a:rPr>
              <a:t>lucia.ruggeri@unicam.it</a:t>
            </a:r>
            <a:endParaRPr lang="it-IT" sz="1800" b="0" strike="noStrike" spc="-1">
              <a:latin typeface="Arial"/>
            </a:endParaRPr>
          </a:p>
        </p:txBody>
      </p:sp>
      <p:sp>
        <p:nvSpPr>
          <p:cNvPr id="126" name="CustomShape 3"/>
          <p:cNvSpPr/>
          <p:nvPr/>
        </p:nvSpPr>
        <p:spPr>
          <a:xfrm>
            <a:off x="827640" y="2061000"/>
            <a:ext cx="8134200" cy="420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it-IT" sz="1800" b="0" strike="noStrike" spc="-1">
              <a:latin typeface="Arial"/>
            </a:endParaRPr>
          </a:p>
          <a:p>
            <a:pPr>
              <a:lnSpc>
                <a:spcPct val="100000"/>
              </a:lnSpc>
            </a:pPr>
            <a:endParaRPr lang="it-IT" sz="1800" b="0" strike="noStrike" spc="-1">
              <a:latin typeface="Arial"/>
            </a:endParaRPr>
          </a:p>
        </p:txBody>
      </p:sp>
      <p:sp>
        <p:nvSpPr>
          <p:cNvPr id="127" name="TextShape 4"/>
          <p:cNvSpPr txBox="1"/>
          <p:nvPr/>
        </p:nvSpPr>
        <p:spPr>
          <a:xfrm>
            <a:off x="1872000" y="1368000"/>
            <a:ext cx="5493240" cy="4657680"/>
          </a:xfrm>
          <a:prstGeom prst="rect">
            <a:avLst/>
          </a:prstGeom>
          <a:noFill/>
          <a:ln>
            <a:noFill/>
          </a:ln>
        </p:spPr>
        <p:txBody>
          <a:bodyPr lIns="90000" tIns="45000" rIns="90000" bIns="45000"/>
          <a:lstStyle/>
          <a:p>
            <a:pPr algn="ctr"/>
            <a:r>
              <a:rPr lang="it-IT" sz="2000" b="1" i="1" spc="-1" dirty="0">
                <a:latin typeface="Verdana" pitchFamily="34" charset="0"/>
                <a:ea typeface="Verdana" pitchFamily="34" charset="0"/>
                <a:cs typeface="Verdana" pitchFamily="34" charset="0"/>
              </a:rPr>
              <a:t>Il problema della revocatoria di trust familiari</a:t>
            </a:r>
          </a:p>
          <a:p>
            <a:endParaRPr lang="it-IT" sz="2000" b="0" strike="noStrike" spc="-1" dirty="0">
              <a:latin typeface="Verdana" pitchFamily="34" charset="0"/>
              <a:ea typeface="Verdana" pitchFamily="34" charset="0"/>
              <a:cs typeface="Verdana" pitchFamily="34" charset="0"/>
            </a:endParaRPr>
          </a:p>
          <a:p>
            <a:endParaRPr lang="it-IT" sz="2000" b="0" strike="noStrike" spc="-1" dirty="0">
              <a:latin typeface="Verdana" pitchFamily="34" charset="0"/>
              <a:ea typeface="Verdana" pitchFamily="34" charset="0"/>
              <a:cs typeface="Verdana" pitchFamily="34" charset="0"/>
            </a:endParaRPr>
          </a:p>
          <a:p>
            <a:r>
              <a:rPr lang="it-IT" sz="2000" dirty="0">
                <a:solidFill>
                  <a:srgbClr val="000000"/>
                </a:solidFill>
                <a:latin typeface="Open Sans"/>
              </a:rPr>
              <a:t>Cass.</a:t>
            </a:r>
            <a:r>
              <a:rPr lang="it-IT" sz="2000" b="0" i="0" dirty="0">
                <a:solidFill>
                  <a:srgbClr val="000000"/>
                </a:solidFill>
                <a:effectLst/>
                <a:latin typeface="Open Sans"/>
              </a:rPr>
              <a:t>, 4 aprile 2019, n. 9320</a:t>
            </a:r>
          </a:p>
          <a:p>
            <a:endParaRPr lang="it-IT" sz="2000" dirty="0">
              <a:solidFill>
                <a:srgbClr val="000000"/>
              </a:solidFill>
              <a:latin typeface="Open Sans"/>
            </a:endParaRPr>
          </a:p>
          <a:p>
            <a:r>
              <a:rPr lang="it-IT" sz="2000" dirty="0">
                <a:solidFill>
                  <a:srgbClr val="000000"/>
                </a:solidFill>
                <a:latin typeface="Open Sans"/>
              </a:rPr>
              <a:t>Gratuità del trust familiare e sottoposizione ad </a:t>
            </a:r>
          </a:p>
          <a:p>
            <a:r>
              <a:rPr lang="it-IT" sz="2000" b="0" i="0" dirty="0">
                <a:solidFill>
                  <a:srgbClr val="000000"/>
                </a:solidFill>
                <a:effectLst/>
                <a:latin typeface="Open Sans"/>
              </a:rPr>
              <a:t>Azione revocatoria</a:t>
            </a:r>
          </a:p>
          <a:p>
            <a:endParaRPr lang="it-IT" sz="2000" dirty="0">
              <a:solidFill>
                <a:srgbClr val="000000"/>
              </a:solidFill>
              <a:latin typeface="Open Sans"/>
            </a:endParaRPr>
          </a:p>
          <a:p>
            <a:r>
              <a:rPr lang="it-IT" sz="2000" dirty="0" err="1">
                <a:solidFill>
                  <a:srgbClr val="000000"/>
                </a:solidFill>
                <a:latin typeface="Open Sans"/>
              </a:rPr>
              <a:t>Sottoponibilità</a:t>
            </a:r>
            <a:r>
              <a:rPr lang="it-IT" sz="2000" dirty="0">
                <a:solidFill>
                  <a:srgbClr val="000000"/>
                </a:solidFill>
                <a:latin typeface="Open Sans"/>
              </a:rPr>
              <a:t> a r</a:t>
            </a:r>
            <a:r>
              <a:rPr lang="it-IT" sz="2000" b="0" i="0" dirty="0">
                <a:solidFill>
                  <a:srgbClr val="000000"/>
                </a:solidFill>
                <a:effectLst/>
                <a:latin typeface="Open Sans"/>
              </a:rPr>
              <a:t>evocatoria semplificata</a:t>
            </a:r>
          </a:p>
          <a:p>
            <a:endParaRPr lang="it-IT" sz="2000" dirty="0">
              <a:solidFill>
                <a:srgbClr val="000000"/>
              </a:solidFill>
              <a:latin typeface="Open Sans"/>
            </a:endParaRPr>
          </a:p>
          <a:p>
            <a:r>
              <a:rPr lang="it-IT" sz="2000" b="1" i="0" dirty="0">
                <a:solidFill>
                  <a:srgbClr val="000000"/>
                </a:solidFill>
                <a:effectLst/>
                <a:latin typeface="Open Sans"/>
              </a:rPr>
              <a:t>Art. 2929 bis - </a:t>
            </a:r>
            <a:r>
              <a:rPr lang="it-IT" sz="2000" i="0" dirty="0">
                <a:solidFill>
                  <a:srgbClr val="000000"/>
                </a:solidFill>
                <a:effectLst/>
                <a:latin typeface="Open Sans"/>
              </a:rPr>
              <a:t>Espropriazione di beni oggetto di vincoli di indisponibilità o di alienazioni a titolo gratuito</a:t>
            </a:r>
          </a:p>
          <a:p>
            <a:endParaRPr lang="it-IT" sz="2000" strike="noStrike" spc="-1" dirty="0">
              <a:solidFill>
                <a:srgbClr val="000000"/>
              </a:solidFill>
              <a:latin typeface="Open Sans"/>
              <a:ea typeface="Verdana" pitchFamily="34" charset="0"/>
              <a:cs typeface="Verdana" pitchFamily="34" charset="0"/>
            </a:endParaRPr>
          </a:p>
          <a:p>
            <a:endParaRPr lang="it-IT" sz="2000" b="0" strike="noStrike" spc="-1" dirty="0">
              <a:latin typeface="Verdana" pitchFamily="34" charset="0"/>
              <a:ea typeface="Verdana" pitchFamily="34" charset="0"/>
              <a:cs typeface="Verdana" pitchFamily="34" charset="0"/>
            </a:endParaRPr>
          </a:p>
          <a:p>
            <a:endParaRPr lang="it-IT" sz="2000" spc="-1" dirty="0">
              <a:latin typeface="Verdana" pitchFamily="34" charset="0"/>
              <a:ea typeface="Verdana" pitchFamily="34" charset="0"/>
              <a:cs typeface="Verdana" pitchFamily="34" charset="0"/>
            </a:endParaRPr>
          </a:p>
          <a:p>
            <a:endParaRPr lang="it-IT" sz="2000" b="0" strike="noStrike" spc="-1" dirty="0">
              <a:latin typeface="Verdana" pitchFamily="34" charset="0"/>
              <a:ea typeface="Verdana" pitchFamily="34" charset="0"/>
              <a:cs typeface="Verdana" pitchFamily="34" charset="0"/>
            </a:endParaRPr>
          </a:p>
          <a:p>
            <a:endParaRPr lang="it-IT" sz="2000" b="0" strike="noStrike" spc="-1" dirty="0">
              <a:latin typeface="Verdana" pitchFamily="34" charset="0"/>
              <a:ea typeface="Verdana" pitchFamily="34" charset="0"/>
              <a:cs typeface="Verdana" pitchFamily="34" charset="0"/>
            </a:endParaRPr>
          </a:p>
          <a:p>
            <a:endParaRPr lang="it-IT" sz="2000" b="0" strike="noStrike" spc="-1" dirty="0">
              <a:latin typeface="Verdana" pitchFamily="34" charset="0"/>
              <a:ea typeface="Verdana" pitchFamily="34" charset="0"/>
              <a:cs typeface="Verdana" pitchFamily="34" charset="0"/>
            </a:endParaRPr>
          </a:p>
          <a:p>
            <a:endParaRPr lang="it-IT" sz="2000" b="0" strike="noStrike" spc="-1"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CustomShape 1"/>
          <p:cNvSpPr/>
          <p:nvPr/>
        </p:nvSpPr>
        <p:spPr>
          <a:xfrm>
            <a:off x="0" y="0"/>
            <a:ext cx="9141120" cy="708480"/>
          </a:xfrm>
          <a:prstGeom prst="rect">
            <a:avLst/>
          </a:prstGeom>
          <a:solidFill>
            <a:srgbClr val="FF0000"/>
          </a:solidFill>
          <a:ln>
            <a:solidFill>
              <a:srgbClr val="4A7EBB"/>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134" name="Immagine 4"/>
          <p:cNvPicPr/>
          <p:nvPr/>
        </p:nvPicPr>
        <p:blipFill>
          <a:blip r:embed="rId2" cstate="print"/>
          <a:stretch/>
        </p:blipFill>
        <p:spPr>
          <a:xfrm>
            <a:off x="355680" y="487440"/>
            <a:ext cx="1009800" cy="1246320"/>
          </a:xfrm>
          <a:prstGeom prst="rect">
            <a:avLst/>
          </a:prstGeom>
          <a:ln>
            <a:noFill/>
          </a:ln>
        </p:spPr>
      </p:pic>
      <p:sp>
        <p:nvSpPr>
          <p:cNvPr id="135" name="CustomShape 2"/>
          <p:cNvSpPr/>
          <p:nvPr/>
        </p:nvSpPr>
        <p:spPr>
          <a:xfrm>
            <a:off x="6300360" y="334800"/>
            <a:ext cx="2679120" cy="362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1800" b="0" strike="noStrike" spc="-1">
                <a:solidFill>
                  <a:srgbClr val="FFFFFF"/>
                </a:solidFill>
                <a:latin typeface="Calibri"/>
                <a:ea typeface="MS PGothic"/>
              </a:rPr>
              <a:t>lucia.ruggeri@unicam.it</a:t>
            </a:r>
            <a:endParaRPr lang="it-IT" sz="1800" b="0" strike="noStrike" spc="-1">
              <a:latin typeface="Arial"/>
            </a:endParaRPr>
          </a:p>
        </p:txBody>
      </p:sp>
      <p:sp>
        <p:nvSpPr>
          <p:cNvPr id="136" name="CustomShape 3"/>
          <p:cNvSpPr/>
          <p:nvPr/>
        </p:nvSpPr>
        <p:spPr>
          <a:xfrm>
            <a:off x="827640" y="2061000"/>
            <a:ext cx="8134200" cy="420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it-IT" sz="1800" b="0" strike="noStrike" spc="-1">
              <a:latin typeface="Arial"/>
            </a:endParaRPr>
          </a:p>
          <a:p>
            <a:pPr>
              <a:lnSpc>
                <a:spcPct val="100000"/>
              </a:lnSpc>
            </a:pPr>
            <a:endParaRPr lang="it-IT" sz="1800" b="0" strike="noStrike" spc="-1">
              <a:latin typeface="Arial"/>
            </a:endParaRPr>
          </a:p>
        </p:txBody>
      </p:sp>
      <p:sp>
        <p:nvSpPr>
          <p:cNvPr id="6" name="CasellaDiTesto 5"/>
          <p:cNvSpPr txBox="1"/>
          <p:nvPr/>
        </p:nvSpPr>
        <p:spPr>
          <a:xfrm>
            <a:off x="611561" y="1628800"/>
            <a:ext cx="7632848" cy="4339650"/>
          </a:xfrm>
          <a:prstGeom prst="rect">
            <a:avLst/>
          </a:prstGeom>
          <a:noFill/>
        </p:spPr>
        <p:txBody>
          <a:bodyPr wrap="square" rtlCol="0">
            <a:spAutoFit/>
          </a:bodyPr>
          <a:lstStyle/>
          <a:p>
            <a:endParaRPr lang="it-IT" b="0" strike="noStrike" spc="-1" dirty="0">
              <a:latin typeface="Verdana" pitchFamily="34" charset="0"/>
              <a:ea typeface="Verdana" pitchFamily="34" charset="0"/>
              <a:cs typeface="Verdana" pitchFamily="34" charset="0"/>
            </a:endParaRPr>
          </a:p>
          <a:p>
            <a:r>
              <a:rPr lang="it-IT" sz="1600" b="0" strike="noStrike" spc="-1" dirty="0">
                <a:latin typeface="Verdana" pitchFamily="34" charset="0"/>
                <a:ea typeface="Verdana" pitchFamily="34" charset="0"/>
                <a:cs typeface="Verdana" pitchFamily="34" charset="0"/>
              </a:rPr>
              <a:t>Soluzioni vengono trovate in via interpretativa guardando al sistema</a:t>
            </a:r>
          </a:p>
          <a:p>
            <a:endParaRPr lang="it-IT" sz="1600" b="0" strike="noStrike" spc="-1" dirty="0">
              <a:latin typeface="Verdana" pitchFamily="34" charset="0"/>
              <a:ea typeface="Verdana" pitchFamily="34" charset="0"/>
              <a:cs typeface="Verdana" pitchFamily="34" charset="0"/>
            </a:endParaRPr>
          </a:p>
          <a:p>
            <a:r>
              <a:rPr lang="it-IT" sz="1600" spc="-1" dirty="0">
                <a:latin typeface="Verdana" pitchFamily="34" charset="0"/>
                <a:ea typeface="Verdana" pitchFamily="34" charset="0"/>
                <a:cs typeface="Verdana" pitchFamily="34" charset="0"/>
              </a:rPr>
              <a:t>G</a:t>
            </a:r>
            <a:r>
              <a:rPr lang="it-IT" sz="1600" b="0" strike="noStrike" spc="-1" dirty="0">
                <a:latin typeface="Verdana" pitchFamily="34" charset="0"/>
                <a:ea typeface="Verdana" pitchFamily="34" charset="0"/>
                <a:cs typeface="Verdana" pitchFamily="34" charset="0"/>
              </a:rPr>
              <a:t>li atti di alienazione compiuti dal </a:t>
            </a:r>
            <a:r>
              <a:rPr lang="it-IT" sz="1600" b="0" strike="noStrike" spc="-1" dirty="0" err="1">
                <a:latin typeface="Verdana" pitchFamily="34" charset="0"/>
                <a:ea typeface="Verdana" pitchFamily="34" charset="0"/>
                <a:cs typeface="Verdana" pitchFamily="34" charset="0"/>
              </a:rPr>
              <a:t>trustee</a:t>
            </a:r>
            <a:r>
              <a:rPr lang="it-IT" sz="1600" b="0" strike="noStrike" spc="-1" dirty="0">
                <a:latin typeface="Verdana" pitchFamily="34" charset="0"/>
                <a:ea typeface="Verdana" pitchFamily="34" charset="0"/>
                <a:cs typeface="Verdana" pitchFamily="34" charset="0"/>
              </a:rPr>
              <a:t> in violazione del vincolo, trascritti dopo la costituzione del vincolo, non potrebbero essere opposti al beneficiario del trust</a:t>
            </a:r>
          </a:p>
          <a:p>
            <a:endParaRPr lang="it-IT" sz="1600" spc="-1" dirty="0">
              <a:latin typeface="Verdana" pitchFamily="34" charset="0"/>
              <a:ea typeface="Verdana" pitchFamily="34" charset="0"/>
              <a:cs typeface="Verdana" pitchFamily="34" charset="0"/>
            </a:endParaRPr>
          </a:p>
          <a:p>
            <a:r>
              <a:rPr lang="it-IT" sz="1600" b="0" strike="noStrike" spc="-1" dirty="0">
                <a:latin typeface="Verdana" pitchFamily="34" charset="0"/>
                <a:ea typeface="Verdana" pitchFamily="34" charset="0"/>
                <a:cs typeface="Verdana" pitchFamily="34" charset="0"/>
              </a:rPr>
              <a:t>ART. 1707 c.c.</a:t>
            </a:r>
          </a:p>
          <a:p>
            <a:r>
              <a:rPr lang="it-IT" sz="1600" b="0" strike="noStrike" spc="-1" dirty="0">
                <a:latin typeface="Verdana" pitchFamily="34" charset="0"/>
                <a:ea typeface="Verdana" pitchFamily="34" charset="0"/>
                <a:cs typeface="Verdana" pitchFamily="34" charset="0"/>
              </a:rPr>
              <a:t>«i creditori del mandatario non possono far</a:t>
            </a:r>
          </a:p>
          <a:p>
            <a:r>
              <a:rPr lang="it-IT" sz="1600" b="0" strike="noStrike" spc="-1" dirty="0">
                <a:latin typeface="Verdana" pitchFamily="34" charset="0"/>
                <a:ea typeface="Verdana" pitchFamily="34" charset="0"/>
                <a:cs typeface="Verdana" pitchFamily="34" charset="0"/>
              </a:rPr>
              <a:t>valere le loro ragioni sui beni che, in esecuzione del mandato, il mandatario ha acquistato in nome proprio, purché, trattandosi di beni mobili o di crediti, il mandato risulti da scrittura avente data certa anteriore al pignoramento, ovvero, trattandosi di beni immobili o di beni mobili iscritti in pubblici registri, sia anteriore al pignoramento la trascrizione dell’atto di </a:t>
            </a:r>
            <a:r>
              <a:rPr lang="it-IT" sz="1600" b="0" strike="noStrike" spc="-1" dirty="0" err="1">
                <a:latin typeface="Verdana" pitchFamily="34" charset="0"/>
                <a:ea typeface="Verdana" pitchFamily="34" charset="0"/>
                <a:cs typeface="Verdana" pitchFamily="34" charset="0"/>
              </a:rPr>
              <a:t>ritrasferimento</a:t>
            </a:r>
            <a:r>
              <a:rPr lang="it-IT" sz="1600" spc="-1" dirty="0">
                <a:latin typeface="Verdana" pitchFamily="34" charset="0"/>
                <a:ea typeface="Verdana" pitchFamily="34" charset="0"/>
                <a:cs typeface="Verdana" pitchFamily="34" charset="0"/>
              </a:rPr>
              <a:t> </a:t>
            </a:r>
            <a:r>
              <a:rPr lang="it-IT" sz="1600" b="0" strike="noStrike" spc="-1" dirty="0">
                <a:latin typeface="Verdana" pitchFamily="34" charset="0"/>
                <a:ea typeface="Verdana" pitchFamily="34" charset="0"/>
                <a:cs typeface="Verdana" pitchFamily="34" charset="0"/>
              </a:rPr>
              <a:t>o della domanda giudiziale diretta a conseguirlo»</a:t>
            </a:r>
          </a:p>
          <a:p>
            <a:endParaRPr lang="it-IT"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CustomShape 1"/>
          <p:cNvSpPr/>
          <p:nvPr/>
        </p:nvSpPr>
        <p:spPr>
          <a:xfrm>
            <a:off x="0" y="0"/>
            <a:ext cx="9141120" cy="708480"/>
          </a:xfrm>
          <a:prstGeom prst="rect">
            <a:avLst/>
          </a:prstGeom>
          <a:solidFill>
            <a:srgbClr val="FF0000"/>
          </a:solidFill>
          <a:ln>
            <a:solidFill>
              <a:srgbClr val="4A7EBB"/>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129" name="Immagine 4"/>
          <p:cNvPicPr/>
          <p:nvPr/>
        </p:nvPicPr>
        <p:blipFill>
          <a:blip r:embed="rId2" cstate="print"/>
          <a:stretch/>
        </p:blipFill>
        <p:spPr>
          <a:xfrm>
            <a:off x="355680" y="487440"/>
            <a:ext cx="1009800" cy="1246320"/>
          </a:xfrm>
          <a:prstGeom prst="rect">
            <a:avLst/>
          </a:prstGeom>
          <a:ln>
            <a:noFill/>
          </a:ln>
        </p:spPr>
      </p:pic>
      <p:sp>
        <p:nvSpPr>
          <p:cNvPr id="130" name="CustomShape 2"/>
          <p:cNvSpPr/>
          <p:nvPr/>
        </p:nvSpPr>
        <p:spPr>
          <a:xfrm>
            <a:off x="6300360" y="334800"/>
            <a:ext cx="2679120" cy="362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1800" b="0" strike="noStrike" spc="-1">
                <a:solidFill>
                  <a:srgbClr val="FFFFFF"/>
                </a:solidFill>
                <a:latin typeface="Calibri"/>
                <a:ea typeface="MS PGothic"/>
              </a:rPr>
              <a:t>lucia.ruggeri@unicam.it</a:t>
            </a:r>
            <a:endParaRPr lang="it-IT" sz="1800" b="0" strike="noStrike" spc="-1">
              <a:latin typeface="Arial"/>
            </a:endParaRPr>
          </a:p>
        </p:txBody>
      </p:sp>
      <p:sp>
        <p:nvSpPr>
          <p:cNvPr id="131" name="CustomShape 3"/>
          <p:cNvSpPr/>
          <p:nvPr/>
        </p:nvSpPr>
        <p:spPr>
          <a:xfrm>
            <a:off x="827640" y="2061000"/>
            <a:ext cx="8134200" cy="420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it-IT" sz="1800" b="0" strike="noStrike" spc="-1">
              <a:latin typeface="Arial"/>
            </a:endParaRPr>
          </a:p>
          <a:p>
            <a:pPr>
              <a:lnSpc>
                <a:spcPct val="100000"/>
              </a:lnSpc>
            </a:pPr>
            <a:endParaRPr lang="it-IT" sz="1800" b="0" strike="noStrike" spc="-1">
              <a:latin typeface="Arial"/>
            </a:endParaRPr>
          </a:p>
        </p:txBody>
      </p:sp>
      <p:sp>
        <p:nvSpPr>
          <p:cNvPr id="132" name="TextShape 4"/>
          <p:cNvSpPr txBox="1"/>
          <p:nvPr/>
        </p:nvSpPr>
        <p:spPr>
          <a:xfrm>
            <a:off x="971600" y="2015280"/>
            <a:ext cx="7056784" cy="3384720"/>
          </a:xfrm>
          <a:prstGeom prst="rect">
            <a:avLst/>
          </a:prstGeom>
          <a:noFill/>
          <a:ln>
            <a:noFill/>
          </a:ln>
        </p:spPr>
        <p:txBody>
          <a:bodyPr lIns="90000" tIns="45000" rIns="90000" bIns="45000"/>
          <a:lstStyle/>
          <a:p>
            <a:pPr algn="ctr"/>
            <a:r>
              <a:rPr lang="it-IT" sz="1600" b="1" strike="noStrike" spc="-1" dirty="0">
                <a:latin typeface="Verdana" pitchFamily="34" charset="0"/>
                <a:ea typeface="Verdana" pitchFamily="34" charset="0"/>
                <a:cs typeface="Verdana" pitchFamily="34" charset="0"/>
              </a:rPr>
              <a:t>I fondi speciali</a:t>
            </a:r>
          </a:p>
          <a:p>
            <a:endParaRPr lang="it-IT" sz="1600" b="0" strike="noStrike" spc="-1" dirty="0">
              <a:latin typeface="Verdana" pitchFamily="34" charset="0"/>
              <a:ea typeface="Verdana" pitchFamily="34" charset="0"/>
              <a:cs typeface="Verdana" pitchFamily="34" charset="0"/>
            </a:endParaRPr>
          </a:p>
          <a:p>
            <a:r>
              <a:rPr lang="it-IT" sz="1600" b="0" strike="noStrike" spc="-1" dirty="0">
                <a:latin typeface="Verdana" pitchFamily="34" charset="0"/>
                <a:ea typeface="Verdana" pitchFamily="34" charset="0"/>
                <a:cs typeface="Verdana" pitchFamily="34" charset="0"/>
              </a:rPr>
              <a:t>Art. 1 comma 3 della Legge 22 giugno 2016, n. 112</a:t>
            </a:r>
          </a:p>
          <a:p>
            <a:endParaRPr lang="it-IT" sz="1600" b="0" strike="noStrike" spc="-1" dirty="0">
              <a:latin typeface="Verdana" pitchFamily="34" charset="0"/>
              <a:ea typeface="Verdana" pitchFamily="34" charset="0"/>
              <a:cs typeface="Verdana" pitchFamily="34" charset="0"/>
            </a:endParaRPr>
          </a:p>
          <a:p>
            <a:r>
              <a:rPr lang="it-IT" sz="1600" b="0" strike="noStrike" spc="-1" dirty="0">
                <a:latin typeface="Verdana" pitchFamily="34" charset="0"/>
                <a:ea typeface="Verdana" pitchFamily="34" charset="0"/>
                <a:cs typeface="Verdana" pitchFamily="34" charset="0"/>
              </a:rPr>
              <a:t>“fondi speciali, composti di beni sottoposti a vincolo di destinazione e disciplinati con </a:t>
            </a:r>
            <a:r>
              <a:rPr lang="it-IT" sz="1600" b="1" strike="noStrike" spc="-1" dirty="0">
                <a:latin typeface="Verdana" pitchFamily="34" charset="0"/>
                <a:ea typeface="Verdana" pitchFamily="34" charset="0"/>
                <a:cs typeface="Verdana" pitchFamily="34" charset="0"/>
              </a:rPr>
              <a:t>contratto di affidamento fiduciario </a:t>
            </a:r>
            <a:r>
              <a:rPr lang="it-IT" sz="1600" b="0" strike="noStrike" spc="-1" dirty="0">
                <a:latin typeface="Verdana" pitchFamily="34" charset="0"/>
                <a:ea typeface="Verdana" pitchFamily="34" charset="0"/>
                <a:cs typeface="Verdana" pitchFamily="34" charset="0"/>
              </a:rPr>
              <a:t>anche a favore di organizzazioni  non lucrative di utilità sociale di cui all'articolo 10, comma 1, del decreto legislativo 4 dicembre 1997, n. 460, riconosciute</a:t>
            </a:r>
          </a:p>
          <a:p>
            <a:r>
              <a:rPr lang="it-IT" sz="1600" b="0" strike="noStrike" spc="-1" dirty="0">
                <a:latin typeface="Verdana" pitchFamily="34" charset="0"/>
                <a:ea typeface="Verdana" pitchFamily="34" charset="0"/>
                <a:cs typeface="Verdana" pitchFamily="34" charset="0"/>
              </a:rPr>
              <a:t> come persone giuridiche, che operano prevalentemente nel settore della beneficenza di cui al comma 1, lettera a), numero 3), dell'articolo 10 del decreto legislativo 4 dicembre 1997, n. 460, anche ai sensi del comma 2-bis dello stesso articolo, in favore di persone con disabilità grave”. </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CustomShape 1"/>
          <p:cNvSpPr/>
          <p:nvPr/>
        </p:nvSpPr>
        <p:spPr>
          <a:xfrm>
            <a:off x="0" y="0"/>
            <a:ext cx="9141120" cy="708480"/>
          </a:xfrm>
          <a:prstGeom prst="rect">
            <a:avLst/>
          </a:prstGeom>
          <a:solidFill>
            <a:srgbClr val="FF0000"/>
          </a:solidFill>
          <a:ln>
            <a:solidFill>
              <a:srgbClr val="4A7EBB"/>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129" name="Immagine 4"/>
          <p:cNvPicPr/>
          <p:nvPr/>
        </p:nvPicPr>
        <p:blipFill>
          <a:blip r:embed="rId2" cstate="print"/>
          <a:stretch/>
        </p:blipFill>
        <p:spPr>
          <a:xfrm>
            <a:off x="355680" y="487440"/>
            <a:ext cx="1009800" cy="1246320"/>
          </a:xfrm>
          <a:prstGeom prst="rect">
            <a:avLst/>
          </a:prstGeom>
          <a:ln>
            <a:noFill/>
          </a:ln>
        </p:spPr>
      </p:pic>
      <p:sp>
        <p:nvSpPr>
          <p:cNvPr id="130" name="CustomShape 2"/>
          <p:cNvSpPr/>
          <p:nvPr/>
        </p:nvSpPr>
        <p:spPr>
          <a:xfrm>
            <a:off x="6300360" y="334800"/>
            <a:ext cx="2679120" cy="362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1800" b="0" strike="noStrike" spc="-1">
                <a:solidFill>
                  <a:srgbClr val="FFFFFF"/>
                </a:solidFill>
                <a:latin typeface="Calibri"/>
                <a:ea typeface="MS PGothic"/>
              </a:rPr>
              <a:t>lucia.ruggeri@unicam.it</a:t>
            </a:r>
            <a:endParaRPr lang="it-IT" sz="1800" b="0" strike="noStrike" spc="-1">
              <a:latin typeface="Arial"/>
            </a:endParaRPr>
          </a:p>
        </p:txBody>
      </p:sp>
      <p:sp>
        <p:nvSpPr>
          <p:cNvPr id="131" name="CustomShape 3"/>
          <p:cNvSpPr/>
          <p:nvPr/>
        </p:nvSpPr>
        <p:spPr>
          <a:xfrm>
            <a:off x="827640" y="2061000"/>
            <a:ext cx="8134200" cy="420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it-IT" sz="1800" b="0" strike="noStrike" spc="-1">
              <a:latin typeface="Arial"/>
            </a:endParaRPr>
          </a:p>
          <a:p>
            <a:pPr>
              <a:lnSpc>
                <a:spcPct val="100000"/>
              </a:lnSpc>
            </a:pPr>
            <a:endParaRPr lang="it-IT" sz="1800" b="0" strike="noStrike" spc="-1">
              <a:latin typeface="Arial"/>
            </a:endParaRPr>
          </a:p>
        </p:txBody>
      </p:sp>
      <p:sp>
        <p:nvSpPr>
          <p:cNvPr id="132" name="TextShape 4"/>
          <p:cNvSpPr txBox="1"/>
          <p:nvPr/>
        </p:nvSpPr>
        <p:spPr>
          <a:xfrm>
            <a:off x="971600" y="2015280"/>
            <a:ext cx="7056784" cy="3861992"/>
          </a:xfrm>
          <a:prstGeom prst="rect">
            <a:avLst/>
          </a:prstGeom>
          <a:noFill/>
          <a:ln>
            <a:noFill/>
          </a:ln>
        </p:spPr>
        <p:txBody>
          <a:bodyPr lIns="90000" tIns="45000" rIns="90000" bIns="45000"/>
          <a:lstStyle/>
          <a:p>
            <a:pPr algn="ctr"/>
            <a:r>
              <a:rPr lang="it-IT" sz="1600" spc="-1" dirty="0">
                <a:latin typeface="Verdana" pitchFamily="34" charset="0"/>
                <a:ea typeface="Verdana" pitchFamily="34" charset="0"/>
                <a:cs typeface="Verdana" pitchFamily="34" charset="0"/>
              </a:rPr>
              <a:t>Cenni Bibliografici</a:t>
            </a:r>
          </a:p>
          <a:p>
            <a:pPr algn="ctr"/>
            <a:endParaRPr lang="it-IT" sz="1400" b="0" strike="noStrike" spc="-1" dirty="0">
              <a:latin typeface="+mj-lt"/>
              <a:ea typeface="Verdana" pitchFamily="34" charset="0"/>
              <a:cs typeface="Verdana" pitchFamily="34" charset="0"/>
            </a:endParaRPr>
          </a:p>
          <a:p>
            <a:r>
              <a:rPr lang="it-IT" sz="1400" dirty="0">
                <a:latin typeface="+mj-lt"/>
              </a:rPr>
              <a:t>V. De Lorenzi, Validità del patto fiduciario immobiliare con forma verbale: la sentenza delle sezioni unite, 6 marzo 2020, n. 6459. Note critiche, in Banca Borsa Titoli di Credito, fasc.4, 27, pag. 484 ss.</a:t>
            </a:r>
          </a:p>
          <a:p>
            <a:endParaRPr lang="it-IT" sz="1400" dirty="0">
              <a:latin typeface="+mj-lt"/>
            </a:endParaRPr>
          </a:p>
          <a:p>
            <a:r>
              <a:rPr lang="it-IT" sz="1400" dirty="0">
                <a:latin typeface="+mj-lt"/>
              </a:rPr>
              <a:t>M. </a:t>
            </a:r>
            <a:r>
              <a:rPr lang="it-IT" sz="1400" dirty="0" err="1">
                <a:latin typeface="+mj-lt"/>
              </a:rPr>
              <a:t>Dogliotti</a:t>
            </a:r>
            <a:r>
              <a:rPr lang="it-IT" sz="1400" dirty="0">
                <a:latin typeface="+mj-lt"/>
              </a:rPr>
              <a:t>, La condizione dei disabili e la legge sul "dopo di noi“, in </a:t>
            </a:r>
            <a:r>
              <a:rPr lang="it-IT" sz="1400" i="1" dirty="0">
                <a:latin typeface="+mj-lt"/>
              </a:rPr>
              <a:t>Famiglia e Diritto, 2018, 4, 425 </a:t>
            </a:r>
          </a:p>
          <a:p>
            <a:endParaRPr lang="it-IT" sz="1400" i="1" strike="noStrike" spc="-1" dirty="0">
              <a:latin typeface="+mj-lt"/>
              <a:ea typeface="Verdana" pitchFamily="34" charset="0"/>
              <a:cs typeface="Verdana" pitchFamily="34" charset="0"/>
            </a:endParaRPr>
          </a:p>
          <a:p>
            <a:r>
              <a:rPr lang="it-IT" sz="1400" dirty="0">
                <a:latin typeface="+mj-lt"/>
              </a:rPr>
              <a:t>G. Amore, </a:t>
            </a:r>
            <a:r>
              <a:rPr lang="it-IT" sz="1400" dirty="0" err="1">
                <a:latin typeface="+mj-lt"/>
              </a:rPr>
              <a:t>Criticita`</a:t>
            </a:r>
            <a:r>
              <a:rPr lang="it-IT" sz="1400" dirty="0">
                <a:latin typeface="+mj-lt"/>
              </a:rPr>
              <a:t> sistematiche e rilevanza normativa del</a:t>
            </a:r>
          </a:p>
          <a:p>
            <a:r>
              <a:rPr lang="it-IT" sz="1400" dirty="0">
                <a:latin typeface="+mj-lt"/>
              </a:rPr>
              <a:t>Trust nella “legge sul dopo di noi”, in Le nuove leggi civili commentate, 2017, p. 1197 ss.</a:t>
            </a:r>
          </a:p>
          <a:p>
            <a:endParaRPr lang="it-IT" sz="1400" strike="noStrike" spc="-1" dirty="0">
              <a:latin typeface="+mj-lt"/>
              <a:ea typeface="Verdana" pitchFamily="34" charset="0"/>
              <a:cs typeface="Verdana" pitchFamily="34" charset="0"/>
            </a:endParaRPr>
          </a:p>
          <a:p>
            <a:r>
              <a:rPr lang="it-IT" sz="1400" spc="-1" dirty="0">
                <a:latin typeface="+mj-lt"/>
                <a:ea typeface="Verdana" pitchFamily="34" charset="0"/>
                <a:cs typeface="Verdana" pitchFamily="34" charset="0"/>
              </a:rPr>
              <a:t>M. </a:t>
            </a:r>
            <a:r>
              <a:rPr lang="it-IT" sz="1400" spc="-1" dirty="0" err="1">
                <a:latin typeface="+mj-lt"/>
                <a:ea typeface="Verdana" pitchFamily="34" charset="0"/>
                <a:cs typeface="Verdana" pitchFamily="34" charset="0"/>
              </a:rPr>
              <a:t>Tatarano</a:t>
            </a:r>
            <a:r>
              <a:rPr lang="it-IT" sz="1400" spc="-1" dirty="0">
                <a:latin typeface="+mj-lt"/>
                <a:ea typeface="Verdana" pitchFamily="34" charset="0"/>
                <a:cs typeface="Verdana" pitchFamily="34" charset="0"/>
              </a:rPr>
              <a:t>, </a:t>
            </a:r>
            <a:r>
              <a:rPr lang="it-IT" sz="1400" dirty="0">
                <a:latin typeface="+mj-lt"/>
              </a:rPr>
              <a:t>La c.d. Legge «dopo di noi»: profili </a:t>
            </a:r>
            <a:r>
              <a:rPr lang="it-IT" sz="1400" dirty="0" err="1">
                <a:latin typeface="+mj-lt"/>
              </a:rPr>
              <a:t>giusprivatistici</a:t>
            </a:r>
            <a:r>
              <a:rPr lang="it-IT" sz="1400" dirty="0">
                <a:latin typeface="+mj-lt"/>
              </a:rPr>
              <a:t>, in </a:t>
            </a:r>
            <a:r>
              <a:rPr lang="it-IT" sz="1400" dirty="0" err="1">
                <a:latin typeface="+mj-lt"/>
              </a:rPr>
              <a:t>Rass</a:t>
            </a:r>
            <a:r>
              <a:rPr lang="it-IT" sz="1400" dirty="0">
                <a:latin typeface="+mj-lt"/>
              </a:rPr>
              <a:t>. Dir. Civ., fasc. 4,  2017.</a:t>
            </a:r>
          </a:p>
          <a:p>
            <a:endParaRPr lang="it-IT" sz="1400" dirty="0">
              <a:latin typeface="+mj-lt"/>
            </a:endParaRPr>
          </a:p>
          <a:p>
            <a:r>
              <a:rPr lang="it-IT" sz="1400" dirty="0">
                <a:latin typeface="+mj-lt"/>
              </a:rPr>
              <a:t>F. Gallio, La legge "dopo di noi" codifica il </a:t>
            </a:r>
            <a:r>
              <a:rPr lang="it-IT" sz="1400" i="1" dirty="0">
                <a:latin typeface="+mj-lt"/>
              </a:rPr>
              <a:t>trust e uno strumento alternativo:</a:t>
            </a:r>
          </a:p>
          <a:p>
            <a:r>
              <a:rPr lang="it-IT" sz="1400" dirty="0">
                <a:latin typeface="+mj-lt"/>
              </a:rPr>
              <a:t>L'affidamento fiduciario, in Fisco, 2016, 29, p. 2836.</a:t>
            </a:r>
          </a:p>
          <a:p>
            <a:endParaRPr lang="it-IT" sz="1600" dirty="0"/>
          </a:p>
          <a:p>
            <a:endParaRPr lang="it-IT" sz="1600" dirty="0"/>
          </a:p>
          <a:p>
            <a:endParaRPr lang="it-IT" sz="1600" strike="noStrike" spc="-1" dirty="0">
              <a:latin typeface="Verdana" pitchFamily="34" charset="0"/>
              <a:ea typeface="Verdana" pitchFamily="34" charset="0"/>
              <a:cs typeface="Verdana" pitchFamily="34" charset="0"/>
            </a:endParaRPr>
          </a:p>
          <a:p>
            <a:endParaRPr lang="it-IT" sz="1600" strike="noStrike" spc="-1"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CustomShape 1"/>
          <p:cNvSpPr/>
          <p:nvPr/>
        </p:nvSpPr>
        <p:spPr>
          <a:xfrm>
            <a:off x="0" y="0"/>
            <a:ext cx="9141120" cy="708480"/>
          </a:xfrm>
          <a:prstGeom prst="rect">
            <a:avLst/>
          </a:prstGeom>
          <a:solidFill>
            <a:srgbClr val="FF0000"/>
          </a:solidFill>
          <a:ln>
            <a:solidFill>
              <a:srgbClr val="4A7EBB"/>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302" name="Immagine 4"/>
          <p:cNvPicPr/>
          <p:nvPr/>
        </p:nvPicPr>
        <p:blipFill>
          <a:blip r:embed="rId2" cstate="print"/>
          <a:stretch/>
        </p:blipFill>
        <p:spPr>
          <a:xfrm>
            <a:off x="355680" y="487440"/>
            <a:ext cx="1009800" cy="1246320"/>
          </a:xfrm>
          <a:prstGeom prst="rect">
            <a:avLst/>
          </a:prstGeom>
          <a:ln>
            <a:noFill/>
          </a:ln>
        </p:spPr>
      </p:pic>
      <p:sp>
        <p:nvSpPr>
          <p:cNvPr id="303" name="CustomShape 2"/>
          <p:cNvSpPr/>
          <p:nvPr/>
        </p:nvSpPr>
        <p:spPr>
          <a:xfrm>
            <a:off x="6300360" y="334800"/>
            <a:ext cx="2679120" cy="362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1800" b="0" strike="noStrike" spc="-1">
                <a:solidFill>
                  <a:srgbClr val="FFFFFF"/>
                </a:solidFill>
                <a:latin typeface="Calibri"/>
                <a:ea typeface="MS PGothic"/>
              </a:rPr>
              <a:t>lucia.ruggeri@unicam.it</a:t>
            </a:r>
            <a:endParaRPr lang="it-IT" sz="1800" b="0" strike="noStrike" spc="-1">
              <a:latin typeface="Arial"/>
            </a:endParaRPr>
          </a:p>
        </p:txBody>
      </p:sp>
      <p:sp>
        <p:nvSpPr>
          <p:cNvPr id="304" name="CustomShape 3"/>
          <p:cNvSpPr/>
          <p:nvPr/>
        </p:nvSpPr>
        <p:spPr>
          <a:xfrm>
            <a:off x="827640" y="5373360"/>
            <a:ext cx="7413840" cy="69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4000" b="1" strike="noStrike" spc="-1" dirty="0">
                <a:solidFill>
                  <a:srgbClr val="000000"/>
                </a:solidFill>
                <a:latin typeface="Calibri"/>
                <a:ea typeface="DejaVu Sans"/>
              </a:rPr>
              <a:t>      Grazie per l’attenzione!</a:t>
            </a:r>
            <a:endParaRPr lang="it-IT" sz="4000" b="0" strike="noStrike" spc="-1" dirty="0">
              <a:latin typeface="Arial"/>
            </a:endParaRPr>
          </a:p>
        </p:txBody>
      </p:sp>
      <p:pic>
        <p:nvPicPr>
          <p:cNvPr id="305" name="Immagine 7"/>
          <p:cNvPicPr/>
          <p:nvPr/>
        </p:nvPicPr>
        <p:blipFill>
          <a:blip r:embed="rId3" cstate="print"/>
          <a:stretch/>
        </p:blipFill>
        <p:spPr>
          <a:xfrm>
            <a:off x="1143000" y="1523880"/>
            <a:ext cx="6855120" cy="377424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CustomShape 1"/>
          <p:cNvSpPr/>
          <p:nvPr/>
        </p:nvSpPr>
        <p:spPr>
          <a:xfrm>
            <a:off x="0" y="0"/>
            <a:ext cx="9141120" cy="708480"/>
          </a:xfrm>
          <a:prstGeom prst="rect">
            <a:avLst/>
          </a:prstGeom>
          <a:solidFill>
            <a:srgbClr val="FF0000"/>
          </a:solidFill>
          <a:ln>
            <a:solidFill>
              <a:srgbClr val="4A7EBB"/>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298" name="Immagine 4"/>
          <p:cNvPicPr/>
          <p:nvPr/>
        </p:nvPicPr>
        <p:blipFill>
          <a:blip r:embed="rId2" cstate="print"/>
          <a:stretch/>
        </p:blipFill>
        <p:spPr>
          <a:xfrm>
            <a:off x="355680" y="487440"/>
            <a:ext cx="1009800" cy="1246320"/>
          </a:xfrm>
          <a:prstGeom prst="rect">
            <a:avLst/>
          </a:prstGeom>
          <a:ln>
            <a:noFill/>
          </a:ln>
        </p:spPr>
      </p:pic>
      <p:sp>
        <p:nvSpPr>
          <p:cNvPr id="299" name="CustomShape 2"/>
          <p:cNvSpPr/>
          <p:nvPr/>
        </p:nvSpPr>
        <p:spPr>
          <a:xfrm>
            <a:off x="6300360" y="334800"/>
            <a:ext cx="2679120" cy="362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1800" b="0" strike="noStrike" spc="-1">
                <a:solidFill>
                  <a:srgbClr val="FFFFFF"/>
                </a:solidFill>
                <a:latin typeface="Calibri"/>
                <a:ea typeface="MS PGothic"/>
              </a:rPr>
              <a:t>lucia.ruggeri@unicam.it</a:t>
            </a:r>
            <a:endParaRPr lang="it-IT" sz="1800" b="0" strike="noStrike" spc="-1">
              <a:latin typeface="Arial"/>
            </a:endParaRPr>
          </a:p>
        </p:txBody>
      </p:sp>
      <p:sp>
        <p:nvSpPr>
          <p:cNvPr id="300" name="CustomShape 3"/>
          <p:cNvSpPr/>
          <p:nvPr/>
        </p:nvSpPr>
        <p:spPr>
          <a:xfrm>
            <a:off x="827640" y="2061000"/>
            <a:ext cx="8134200" cy="420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it-IT" sz="1800" b="0" strike="noStrike" spc="-1">
              <a:latin typeface="Arial"/>
            </a:endParaRPr>
          </a:p>
          <a:p>
            <a:pPr>
              <a:lnSpc>
                <a:spcPct val="100000"/>
              </a:lnSpc>
            </a:pPr>
            <a:endParaRPr lang="it-IT" sz="1800" b="0" strike="noStrike" spc="-1">
              <a:latin typeface="Arial"/>
            </a:endParaRPr>
          </a:p>
        </p:txBody>
      </p:sp>
      <p:sp>
        <p:nvSpPr>
          <p:cNvPr id="6" name="CasellaDiTesto 5"/>
          <p:cNvSpPr txBox="1"/>
          <p:nvPr/>
        </p:nvSpPr>
        <p:spPr>
          <a:xfrm>
            <a:off x="467544" y="2132856"/>
            <a:ext cx="8136904" cy="3693319"/>
          </a:xfrm>
          <a:prstGeom prst="rect">
            <a:avLst/>
          </a:prstGeom>
          <a:noFill/>
        </p:spPr>
        <p:txBody>
          <a:bodyPr wrap="square" rtlCol="0">
            <a:spAutoFit/>
          </a:bodyPr>
          <a:lstStyle/>
          <a:p>
            <a:pPr algn="ctr"/>
            <a:r>
              <a:rPr lang="it-IT" b="1" dirty="0">
                <a:latin typeface="Verdana" pitchFamily="34" charset="0"/>
                <a:ea typeface="Verdana" pitchFamily="34" charset="0"/>
                <a:cs typeface="Verdana" pitchFamily="34" charset="0"/>
              </a:rPr>
              <a:t>Corte Costituzionale, 19 ottobre 2016, n. 275</a:t>
            </a:r>
          </a:p>
          <a:p>
            <a:endParaRPr lang="it-IT" dirty="0">
              <a:latin typeface="Verdana" pitchFamily="34" charset="0"/>
              <a:ea typeface="Verdana" pitchFamily="34" charset="0"/>
              <a:cs typeface="Verdana" pitchFamily="34" charset="0"/>
            </a:endParaRPr>
          </a:p>
          <a:p>
            <a:endParaRPr lang="it-IT" dirty="0">
              <a:latin typeface="Verdana" pitchFamily="34" charset="0"/>
              <a:ea typeface="Verdana" pitchFamily="34" charset="0"/>
              <a:cs typeface="Verdana" pitchFamily="34" charset="0"/>
            </a:endParaRPr>
          </a:p>
          <a:p>
            <a:r>
              <a:rPr lang="it-IT" dirty="0">
                <a:latin typeface="Verdana" pitchFamily="34" charset="0"/>
                <a:ea typeface="Verdana" pitchFamily="34" charset="0"/>
                <a:cs typeface="Verdana" pitchFamily="34" charset="0"/>
              </a:rPr>
              <a:t>La Convenzione “</a:t>
            </a:r>
            <a:r>
              <a:rPr lang="it-IT" i="1" dirty="0">
                <a:latin typeface="Verdana" pitchFamily="34" charset="0"/>
                <a:ea typeface="Verdana" pitchFamily="34" charset="0"/>
                <a:cs typeface="Verdana" pitchFamily="34" charset="0"/>
              </a:rPr>
              <a:t>impone alla discrezionalità del legislatore un limite invalicabile nel </a:t>
            </a:r>
            <a:r>
              <a:rPr lang="it-IT" dirty="0">
                <a:latin typeface="Verdana" pitchFamily="34" charset="0"/>
                <a:ea typeface="Verdana" pitchFamily="34" charset="0"/>
                <a:cs typeface="Verdana" pitchFamily="34" charset="0"/>
              </a:rPr>
              <a:t>«rispetto di un nucleo indefettibile di garanzie per gli interessati”.</a:t>
            </a:r>
          </a:p>
          <a:p>
            <a:endParaRPr lang="it-IT" dirty="0">
              <a:latin typeface="Verdana" pitchFamily="34" charset="0"/>
              <a:ea typeface="Verdana" pitchFamily="34" charset="0"/>
              <a:cs typeface="Verdana" pitchFamily="34" charset="0"/>
            </a:endParaRPr>
          </a:p>
          <a:p>
            <a:endParaRPr lang="it-IT" dirty="0">
              <a:latin typeface="Verdana" pitchFamily="34" charset="0"/>
              <a:ea typeface="Verdana" pitchFamily="34" charset="0"/>
              <a:cs typeface="Verdana" pitchFamily="34" charset="0"/>
            </a:endParaRPr>
          </a:p>
          <a:p>
            <a:endParaRPr lang="it-IT" dirty="0">
              <a:latin typeface="Verdana" pitchFamily="34" charset="0"/>
              <a:ea typeface="Verdana" pitchFamily="34" charset="0"/>
              <a:cs typeface="Verdana" pitchFamily="34" charset="0"/>
            </a:endParaRPr>
          </a:p>
          <a:p>
            <a:pPr algn="ctr"/>
            <a:r>
              <a:rPr lang="it-IT" i="1" dirty="0">
                <a:latin typeface="Verdana" pitchFamily="34" charset="0"/>
                <a:ea typeface="Verdana" pitchFamily="34" charset="0"/>
                <a:cs typeface="Verdana" pitchFamily="34" charset="0"/>
              </a:rPr>
              <a:t>Sostenibilità economica</a:t>
            </a:r>
            <a:r>
              <a:rPr lang="it-IT" dirty="0">
                <a:latin typeface="Verdana" pitchFamily="34" charset="0"/>
                <a:ea typeface="Verdana" pitchFamily="34" charset="0"/>
                <a:cs typeface="Verdana" pitchFamily="34" charset="0"/>
              </a:rPr>
              <a:t> Versus </a:t>
            </a:r>
            <a:r>
              <a:rPr lang="it-IT" i="1" dirty="0">
                <a:latin typeface="Verdana" pitchFamily="34" charset="0"/>
                <a:ea typeface="Verdana" pitchFamily="34" charset="0"/>
                <a:cs typeface="Verdana" pitchFamily="34" charset="0"/>
              </a:rPr>
              <a:t>Diritti incomprimibili delle persone disabili</a:t>
            </a:r>
          </a:p>
          <a:p>
            <a:endParaRPr lang="it-IT" dirty="0"/>
          </a:p>
          <a:p>
            <a:endParaRPr lang="it-IT"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CustomShape 1"/>
          <p:cNvSpPr/>
          <p:nvPr/>
        </p:nvSpPr>
        <p:spPr>
          <a:xfrm>
            <a:off x="0" y="0"/>
            <a:ext cx="9141120" cy="708480"/>
          </a:xfrm>
          <a:prstGeom prst="rect">
            <a:avLst/>
          </a:prstGeom>
          <a:solidFill>
            <a:srgbClr val="FF0000"/>
          </a:solidFill>
          <a:ln>
            <a:solidFill>
              <a:srgbClr val="4A7EBB"/>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54" name="Immagine 4"/>
          <p:cNvPicPr/>
          <p:nvPr/>
        </p:nvPicPr>
        <p:blipFill>
          <a:blip r:embed="rId2" cstate="print"/>
          <a:stretch/>
        </p:blipFill>
        <p:spPr>
          <a:xfrm>
            <a:off x="355680" y="487440"/>
            <a:ext cx="1009800" cy="1246320"/>
          </a:xfrm>
          <a:prstGeom prst="rect">
            <a:avLst/>
          </a:prstGeom>
          <a:ln>
            <a:noFill/>
          </a:ln>
        </p:spPr>
      </p:pic>
      <p:sp>
        <p:nvSpPr>
          <p:cNvPr id="55" name="CustomShape 2"/>
          <p:cNvSpPr/>
          <p:nvPr/>
        </p:nvSpPr>
        <p:spPr>
          <a:xfrm>
            <a:off x="6300360" y="334800"/>
            <a:ext cx="2679120" cy="362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1800" b="0" strike="noStrike" spc="-1">
                <a:solidFill>
                  <a:srgbClr val="FFFFFF"/>
                </a:solidFill>
                <a:latin typeface="Calibri"/>
                <a:ea typeface="MS PGothic"/>
              </a:rPr>
              <a:t>lucia.ruggeri@unicam.it</a:t>
            </a:r>
            <a:endParaRPr lang="it-IT" sz="1800" b="0" strike="noStrike" spc="-1">
              <a:latin typeface="Arial"/>
            </a:endParaRPr>
          </a:p>
        </p:txBody>
      </p:sp>
      <p:sp>
        <p:nvSpPr>
          <p:cNvPr id="56" name="CustomShape 3"/>
          <p:cNvSpPr/>
          <p:nvPr/>
        </p:nvSpPr>
        <p:spPr>
          <a:xfrm>
            <a:off x="827640" y="2061000"/>
            <a:ext cx="8134200" cy="420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it-IT" sz="1800" b="0" strike="noStrike" spc="-1">
              <a:latin typeface="Arial"/>
            </a:endParaRPr>
          </a:p>
          <a:p>
            <a:pPr>
              <a:lnSpc>
                <a:spcPct val="100000"/>
              </a:lnSpc>
            </a:pPr>
            <a:endParaRPr lang="it-IT" sz="1800" b="0" strike="noStrike" spc="-1">
              <a:latin typeface="Arial"/>
            </a:endParaRPr>
          </a:p>
        </p:txBody>
      </p:sp>
      <p:sp>
        <p:nvSpPr>
          <p:cNvPr id="57" name="CustomShape 4"/>
          <p:cNvSpPr/>
          <p:nvPr/>
        </p:nvSpPr>
        <p:spPr>
          <a:xfrm>
            <a:off x="1656000" y="2061000"/>
            <a:ext cx="6121080" cy="54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r>
              <a:rPr lang="it-IT" sz="2000" b="1" strike="noStrike" spc="-1" dirty="0">
                <a:latin typeface="Verdana" pitchFamily="34" charset="0"/>
                <a:ea typeface="Verdana" pitchFamily="34" charset="0"/>
                <a:cs typeface="Verdana" pitchFamily="34" charset="0"/>
              </a:rPr>
              <a:t>L. 5 febbraio 1992, n. 504</a:t>
            </a:r>
          </a:p>
          <a:p>
            <a:endParaRPr lang="it-IT" sz="2000" b="0" strike="noStrike" spc="-1" dirty="0">
              <a:latin typeface="Verdana" pitchFamily="34" charset="0"/>
              <a:ea typeface="Verdana" pitchFamily="34" charset="0"/>
              <a:cs typeface="Verdana" pitchFamily="34" charset="0"/>
            </a:endParaRPr>
          </a:p>
          <a:p>
            <a:r>
              <a:rPr lang="it-IT" sz="2000" b="1" strike="noStrike" spc="-1" dirty="0">
                <a:latin typeface="Verdana" pitchFamily="34" charset="0"/>
                <a:ea typeface="Verdana" pitchFamily="34" charset="0"/>
                <a:cs typeface="Verdana" pitchFamily="34" charset="0"/>
              </a:rPr>
              <a:t>Nozione di disabile</a:t>
            </a:r>
            <a:r>
              <a:rPr lang="it-IT" sz="2000" b="0" strike="noStrike" spc="-1" dirty="0">
                <a:latin typeface="Verdana" pitchFamily="34" charset="0"/>
                <a:ea typeface="Verdana" pitchFamily="34" charset="0"/>
                <a:cs typeface="Verdana" pitchFamily="34" charset="0"/>
              </a:rPr>
              <a:t> = soggetto che presenta una menomazione fisica, psichica o sensoriale, causa di difficoltà di apprendimento, relazione, integrazione</a:t>
            </a:r>
          </a:p>
          <a:p>
            <a:r>
              <a:rPr lang="it-IT" sz="2000" b="0" strike="noStrike" spc="-1" dirty="0">
                <a:latin typeface="Verdana" pitchFamily="34" charset="0"/>
                <a:ea typeface="Verdana" pitchFamily="34" charset="0"/>
                <a:cs typeface="Verdana" pitchFamily="34" charset="0"/>
              </a:rPr>
              <a:t>lavorativa, tale da determinare un processo di svantaggio sociale o di emarginazione</a:t>
            </a:r>
          </a:p>
          <a:p>
            <a:endParaRPr lang="it-IT" sz="2000" spc="-1" dirty="0">
              <a:latin typeface="Verdana" pitchFamily="34" charset="0"/>
              <a:ea typeface="Verdana" pitchFamily="34" charset="0"/>
              <a:cs typeface="Verdana" pitchFamily="34" charset="0"/>
            </a:endParaRPr>
          </a:p>
          <a:p>
            <a:pPr>
              <a:lnSpc>
                <a:spcPct val="100000"/>
              </a:lnSpc>
            </a:pPr>
            <a:r>
              <a:rPr lang="it-IT" sz="2000" b="1" strike="noStrike" spc="-1" dirty="0" err="1">
                <a:latin typeface="Verdana" pitchFamily="34" charset="0"/>
                <a:ea typeface="Verdana" pitchFamily="34" charset="0"/>
                <a:cs typeface="Verdana" pitchFamily="34" charset="0"/>
              </a:rPr>
              <a:t>D.P.C.M.</a:t>
            </a:r>
            <a:r>
              <a:rPr lang="it-IT" sz="2000" b="1" strike="noStrike" spc="-1" dirty="0">
                <a:latin typeface="Verdana" pitchFamily="34" charset="0"/>
                <a:ea typeface="Verdana" pitchFamily="34" charset="0"/>
                <a:cs typeface="Verdana" pitchFamily="34" charset="0"/>
              </a:rPr>
              <a:t> 29 novembre 2001</a:t>
            </a:r>
            <a:r>
              <a:rPr lang="it-IT" sz="2000" b="0" strike="noStrike" spc="-1" dirty="0">
                <a:latin typeface="Verdana" pitchFamily="34" charset="0"/>
                <a:ea typeface="Verdana" pitchFamily="34" charset="0"/>
                <a:cs typeface="Verdana" pitchFamily="34" charset="0"/>
              </a:rPr>
              <a:t>, poi successivamente confermato dall'art. 54, L. n. 289 del 2002</a:t>
            </a:r>
            <a:endParaRPr lang="it-IT" sz="2000" spc="-1" dirty="0">
              <a:latin typeface="Verdana" pitchFamily="34" charset="0"/>
              <a:ea typeface="Verdana" pitchFamily="34" charset="0"/>
              <a:cs typeface="Verdana" pitchFamily="34" charset="0"/>
            </a:endParaRPr>
          </a:p>
          <a:p>
            <a:pPr>
              <a:lnSpc>
                <a:spcPct val="100000"/>
              </a:lnSpc>
            </a:pPr>
            <a:endParaRPr lang="it-IT" sz="2000" spc="-1" dirty="0">
              <a:latin typeface="Verdana" pitchFamily="34" charset="0"/>
              <a:ea typeface="Verdana" pitchFamily="34" charset="0"/>
              <a:cs typeface="Verdana" pitchFamily="34" charset="0"/>
            </a:endParaRPr>
          </a:p>
          <a:p>
            <a:pPr algn="ctr">
              <a:lnSpc>
                <a:spcPct val="100000"/>
              </a:lnSpc>
            </a:pPr>
            <a:r>
              <a:rPr lang="it-IT" sz="2000" b="1" strike="noStrike" spc="-1" dirty="0">
                <a:latin typeface="Verdana" pitchFamily="34" charset="0"/>
                <a:ea typeface="Verdana" pitchFamily="34" charset="0"/>
                <a:cs typeface="Verdana" pitchFamily="34" charset="0"/>
              </a:rPr>
              <a:t>Livelli essenziali di assistenza</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CustomShape 1"/>
          <p:cNvSpPr/>
          <p:nvPr/>
        </p:nvSpPr>
        <p:spPr>
          <a:xfrm>
            <a:off x="0" y="0"/>
            <a:ext cx="9141120" cy="708480"/>
          </a:xfrm>
          <a:prstGeom prst="rect">
            <a:avLst/>
          </a:prstGeom>
          <a:solidFill>
            <a:srgbClr val="FF0000"/>
          </a:solidFill>
          <a:ln>
            <a:solidFill>
              <a:srgbClr val="4A7EBB"/>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54" name="Immagine 4"/>
          <p:cNvPicPr/>
          <p:nvPr/>
        </p:nvPicPr>
        <p:blipFill>
          <a:blip r:embed="rId2" cstate="print"/>
          <a:stretch/>
        </p:blipFill>
        <p:spPr>
          <a:xfrm>
            <a:off x="355680" y="487440"/>
            <a:ext cx="1009800" cy="1246320"/>
          </a:xfrm>
          <a:prstGeom prst="rect">
            <a:avLst/>
          </a:prstGeom>
          <a:ln>
            <a:noFill/>
          </a:ln>
        </p:spPr>
      </p:pic>
      <p:sp>
        <p:nvSpPr>
          <p:cNvPr id="55" name="CustomShape 2"/>
          <p:cNvSpPr/>
          <p:nvPr/>
        </p:nvSpPr>
        <p:spPr>
          <a:xfrm>
            <a:off x="6300360" y="334800"/>
            <a:ext cx="2679120" cy="362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1800" b="0" strike="noStrike" spc="-1">
                <a:solidFill>
                  <a:srgbClr val="FFFFFF"/>
                </a:solidFill>
                <a:latin typeface="Calibri"/>
                <a:ea typeface="MS PGothic"/>
              </a:rPr>
              <a:t>lucia.ruggeri@unicam.it</a:t>
            </a:r>
            <a:endParaRPr lang="it-IT" sz="1800" b="0" strike="noStrike" spc="-1">
              <a:latin typeface="Arial"/>
            </a:endParaRPr>
          </a:p>
        </p:txBody>
      </p:sp>
      <p:sp>
        <p:nvSpPr>
          <p:cNvPr id="56" name="CustomShape 3"/>
          <p:cNvSpPr/>
          <p:nvPr/>
        </p:nvSpPr>
        <p:spPr>
          <a:xfrm>
            <a:off x="827640" y="2061000"/>
            <a:ext cx="8134200" cy="420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it-IT" sz="1800" b="0" strike="noStrike" spc="-1">
              <a:latin typeface="Arial"/>
            </a:endParaRPr>
          </a:p>
          <a:p>
            <a:pPr>
              <a:lnSpc>
                <a:spcPct val="100000"/>
              </a:lnSpc>
            </a:pPr>
            <a:endParaRPr lang="it-IT" sz="1800" b="0" strike="noStrike" spc="-1">
              <a:latin typeface="Arial"/>
            </a:endParaRPr>
          </a:p>
        </p:txBody>
      </p:sp>
      <p:sp>
        <p:nvSpPr>
          <p:cNvPr id="57" name="CustomShape 4"/>
          <p:cNvSpPr/>
          <p:nvPr/>
        </p:nvSpPr>
        <p:spPr>
          <a:xfrm>
            <a:off x="1656000" y="2061000"/>
            <a:ext cx="6121080" cy="54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endParaRPr lang="it-IT" sz="2000" b="1" strike="noStrike" spc="-1" dirty="0">
              <a:latin typeface="Verdana" pitchFamily="34" charset="0"/>
              <a:ea typeface="Verdana" pitchFamily="34" charset="0"/>
              <a:cs typeface="Verdana" pitchFamily="34" charset="0"/>
            </a:endParaRPr>
          </a:p>
        </p:txBody>
      </p:sp>
      <p:sp>
        <p:nvSpPr>
          <p:cNvPr id="2" name="CasellaDiTesto 1">
            <a:extLst>
              <a:ext uri="{FF2B5EF4-FFF2-40B4-BE49-F238E27FC236}">
                <a16:creationId xmlns:a16="http://schemas.microsoft.com/office/drawing/2014/main" id="{6C43143E-7B01-442E-B1A3-A24B6BA53E07}"/>
              </a:ext>
            </a:extLst>
          </p:cNvPr>
          <p:cNvSpPr txBox="1"/>
          <p:nvPr/>
        </p:nvSpPr>
        <p:spPr>
          <a:xfrm>
            <a:off x="1187625" y="2348880"/>
            <a:ext cx="7128735" cy="5909310"/>
          </a:xfrm>
          <a:prstGeom prst="rect">
            <a:avLst/>
          </a:prstGeom>
          <a:noFill/>
        </p:spPr>
        <p:txBody>
          <a:bodyPr wrap="square" rtlCol="0">
            <a:spAutoFit/>
          </a:bodyPr>
          <a:lstStyle/>
          <a:p>
            <a:r>
              <a:rPr lang="it-IT" b="1" dirty="0"/>
              <a:t>Art. 1 _L. 112/2016</a:t>
            </a:r>
          </a:p>
          <a:p>
            <a:endParaRPr lang="it-IT" b="1" dirty="0"/>
          </a:p>
          <a:p>
            <a:endParaRPr lang="it-IT" b="1" dirty="0"/>
          </a:p>
          <a:p>
            <a:r>
              <a:rPr lang="it-IT" b="1" dirty="0"/>
              <a:t>persone con disabilità grave</a:t>
            </a:r>
            <a:r>
              <a:rPr lang="it-IT" dirty="0"/>
              <a:t>, non determinata dal naturale invecchiamento o da patologie connesse alla senilità, </a:t>
            </a:r>
          </a:p>
          <a:p>
            <a:r>
              <a:rPr lang="it-IT" b="1" dirty="0"/>
              <a:t>prive di sostegno familiare </a:t>
            </a:r>
            <a:r>
              <a:rPr lang="it-IT" dirty="0"/>
              <a:t>in quanto mancanti di entrambi i genitori o perché gli stessi non sono in grado di fornire l’adeguato sostegno genitoriale, nonché in vista del venir meno del sostegno familiare, attraverso la progressiva presa in carico della persona interessata già durante l’esistenza in vita dei genitori</a:t>
            </a:r>
          </a:p>
          <a:p>
            <a:endParaRPr lang="it-IT" dirty="0"/>
          </a:p>
          <a:p>
            <a:endParaRPr lang="it-IT" dirty="0"/>
          </a:p>
          <a:p>
            <a:r>
              <a:rPr lang="it-IT" dirty="0"/>
              <a:t>Finalità: </a:t>
            </a:r>
            <a:r>
              <a:rPr lang="it-IT" b="1" dirty="0"/>
              <a:t>Deistituzionalizzazione</a:t>
            </a:r>
          </a:p>
          <a:p>
            <a:endParaRPr lang="it-IT" b="1" dirty="0"/>
          </a:p>
          <a:p>
            <a:endParaRPr lang="it-IT" dirty="0"/>
          </a:p>
          <a:p>
            <a:endParaRPr lang="it-IT" dirty="0"/>
          </a:p>
          <a:p>
            <a:endParaRPr lang="it-IT" dirty="0"/>
          </a:p>
          <a:p>
            <a:endParaRPr lang="it-IT" dirty="0"/>
          </a:p>
          <a:p>
            <a:endParaRPr lang="it-IT" dirty="0"/>
          </a:p>
          <a:p>
            <a:endParaRPr lang="it-IT" dirty="0"/>
          </a:p>
          <a:p>
            <a:endParaRPr lang="it-IT" dirty="0"/>
          </a:p>
        </p:txBody>
      </p:sp>
    </p:spTree>
    <p:extLst>
      <p:ext uri="{BB962C8B-B14F-4D97-AF65-F5344CB8AC3E}">
        <p14:creationId xmlns:p14="http://schemas.microsoft.com/office/powerpoint/2010/main" val="1375082744"/>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CustomShape 1"/>
          <p:cNvSpPr/>
          <p:nvPr/>
        </p:nvSpPr>
        <p:spPr>
          <a:xfrm>
            <a:off x="0" y="0"/>
            <a:ext cx="9141120" cy="708480"/>
          </a:xfrm>
          <a:prstGeom prst="rect">
            <a:avLst/>
          </a:prstGeom>
          <a:solidFill>
            <a:srgbClr val="FF0000"/>
          </a:solidFill>
          <a:ln>
            <a:solidFill>
              <a:srgbClr val="4A7EBB"/>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54" name="Immagine 4"/>
          <p:cNvPicPr/>
          <p:nvPr/>
        </p:nvPicPr>
        <p:blipFill>
          <a:blip r:embed="rId2" cstate="print"/>
          <a:stretch/>
        </p:blipFill>
        <p:spPr>
          <a:xfrm>
            <a:off x="355680" y="487440"/>
            <a:ext cx="1009800" cy="1246320"/>
          </a:xfrm>
          <a:prstGeom prst="rect">
            <a:avLst/>
          </a:prstGeom>
          <a:ln>
            <a:noFill/>
          </a:ln>
        </p:spPr>
      </p:pic>
      <p:sp>
        <p:nvSpPr>
          <p:cNvPr id="55" name="CustomShape 2"/>
          <p:cNvSpPr/>
          <p:nvPr/>
        </p:nvSpPr>
        <p:spPr>
          <a:xfrm>
            <a:off x="6300360" y="334800"/>
            <a:ext cx="2679120" cy="362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1800" b="0" strike="noStrike" spc="-1">
                <a:solidFill>
                  <a:srgbClr val="FFFFFF"/>
                </a:solidFill>
                <a:latin typeface="Calibri"/>
                <a:ea typeface="MS PGothic"/>
              </a:rPr>
              <a:t>lucia.ruggeri@unicam.it</a:t>
            </a:r>
            <a:endParaRPr lang="it-IT" sz="1800" b="0" strike="noStrike" spc="-1">
              <a:latin typeface="Arial"/>
            </a:endParaRPr>
          </a:p>
        </p:txBody>
      </p:sp>
      <p:sp>
        <p:nvSpPr>
          <p:cNvPr id="56" name="CustomShape 3"/>
          <p:cNvSpPr/>
          <p:nvPr/>
        </p:nvSpPr>
        <p:spPr>
          <a:xfrm>
            <a:off x="827640" y="2061000"/>
            <a:ext cx="8134200" cy="420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it-IT" sz="1800" b="0" strike="noStrike" spc="-1">
              <a:latin typeface="Arial"/>
            </a:endParaRPr>
          </a:p>
          <a:p>
            <a:pPr>
              <a:lnSpc>
                <a:spcPct val="100000"/>
              </a:lnSpc>
            </a:pPr>
            <a:endParaRPr lang="it-IT" sz="1800" b="0" strike="noStrike" spc="-1">
              <a:latin typeface="Arial"/>
            </a:endParaRPr>
          </a:p>
        </p:txBody>
      </p:sp>
      <p:sp>
        <p:nvSpPr>
          <p:cNvPr id="57" name="CustomShape 4"/>
          <p:cNvSpPr/>
          <p:nvPr/>
        </p:nvSpPr>
        <p:spPr>
          <a:xfrm>
            <a:off x="1656000" y="2061000"/>
            <a:ext cx="6121080" cy="54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endParaRPr lang="it-IT" sz="2000" b="1" strike="noStrike" spc="-1" dirty="0">
              <a:latin typeface="Verdana" pitchFamily="34" charset="0"/>
              <a:ea typeface="Verdana" pitchFamily="34" charset="0"/>
              <a:cs typeface="Verdana" pitchFamily="34" charset="0"/>
            </a:endParaRPr>
          </a:p>
        </p:txBody>
      </p:sp>
      <p:sp>
        <p:nvSpPr>
          <p:cNvPr id="2" name="CasellaDiTesto 1">
            <a:extLst>
              <a:ext uri="{FF2B5EF4-FFF2-40B4-BE49-F238E27FC236}">
                <a16:creationId xmlns:a16="http://schemas.microsoft.com/office/drawing/2014/main" id="{6C43143E-7B01-442E-B1A3-A24B6BA53E07}"/>
              </a:ext>
            </a:extLst>
          </p:cNvPr>
          <p:cNvSpPr txBox="1"/>
          <p:nvPr/>
        </p:nvSpPr>
        <p:spPr>
          <a:xfrm>
            <a:off x="1187625" y="2348880"/>
            <a:ext cx="7128735" cy="5632311"/>
          </a:xfrm>
          <a:prstGeom prst="rect">
            <a:avLst/>
          </a:prstGeom>
          <a:noFill/>
        </p:spPr>
        <p:txBody>
          <a:bodyPr wrap="square" rtlCol="0">
            <a:spAutoFit/>
          </a:bodyPr>
          <a:lstStyle/>
          <a:p>
            <a:r>
              <a:rPr lang="it-IT" b="1" dirty="0"/>
              <a:t>SITUAZIONE (Fonte ISTAT- </a:t>
            </a:r>
            <a:r>
              <a:rPr lang="it-IT" b="1" dirty="0" err="1"/>
              <a:t>IndagineConoscitiva</a:t>
            </a:r>
            <a:r>
              <a:rPr lang="it-IT" b="1" dirty="0"/>
              <a:t> Disabilità 2019)</a:t>
            </a:r>
          </a:p>
          <a:p>
            <a:r>
              <a:rPr lang="it-IT" b="1" dirty="0"/>
              <a:t>Età Anziana</a:t>
            </a:r>
          </a:p>
          <a:p>
            <a:r>
              <a:rPr lang="it-IT" dirty="0"/>
              <a:t>1 milione e mezzo di ultra settantacinquenni (20% della popolazione in quella fascia di età) si trovano in condizione di disabilità </a:t>
            </a:r>
          </a:p>
          <a:p>
            <a:r>
              <a:rPr lang="it-IT" dirty="0"/>
              <a:t>990.000 sono donne.</a:t>
            </a:r>
          </a:p>
          <a:p>
            <a:r>
              <a:rPr lang="it-IT" dirty="0"/>
              <a:t>Le persone con limitazioni gravi hanno un’età media molto più elevata di quella del resto della popolazione: 67,5 contro 39,3 anni. Il 26,9% di esse vive sola, il 26,2% con il coniuge, il 17,3% con il coniuge e i figli, il 7,4% con i figli e senza coniuge, circa il 10% con uno o entrambi i genitori, il restante 12% circa vive in altre tipologie di nucleo familiare. </a:t>
            </a:r>
          </a:p>
          <a:p>
            <a:r>
              <a:rPr lang="it-IT" b="1" dirty="0"/>
              <a:t>Famiglie con 1 disabile grave</a:t>
            </a:r>
          </a:p>
          <a:p>
            <a:r>
              <a:rPr lang="it-IT" b="1" dirty="0"/>
              <a:t>V. Grafico 7.19 </a:t>
            </a:r>
          </a:p>
          <a:p>
            <a:endParaRPr lang="it-IT" dirty="0"/>
          </a:p>
          <a:p>
            <a:endParaRPr lang="it-IT" dirty="0"/>
          </a:p>
          <a:p>
            <a:endParaRPr lang="it-IT" dirty="0"/>
          </a:p>
          <a:p>
            <a:endParaRPr lang="it-IT" dirty="0"/>
          </a:p>
          <a:p>
            <a:endParaRPr lang="it-IT" dirty="0"/>
          </a:p>
          <a:p>
            <a:endParaRPr lang="it-IT" dirty="0"/>
          </a:p>
          <a:p>
            <a:endParaRPr lang="it-IT" dirty="0"/>
          </a:p>
        </p:txBody>
      </p:sp>
    </p:spTree>
    <p:extLst>
      <p:ext uri="{BB962C8B-B14F-4D97-AF65-F5344CB8AC3E}">
        <p14:creationId xmlns:p14="http://schemas.microsoft.com/office/powerpoint/2010/main" val="2774645514"/>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CustomShape 1"/>
          <p:cNvSpPr/>
          <p:nvPr/>
        </p:nvSpPr>
        <p:spPr>
          <a:xfrm>
            <a:off x="0" y="0"/>
            <a:ext cx="9141120" cy="708480"/>
          </a:xfrm>
          <a:prstGeom prst="rect">
            <a:avLst/>
          </a:prstGeom>
          <a:solidFill>
            <a:srgbClr val="FF0000"/>
          </a:solidFill>
          <a:ln>
            <a:solidFill>
              <a:srgbClr val="4A7EBB"/>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54" name="Immagine 4"/>
          <p:cNvPicPr/>
          <p:nvPr/>
        </p:nvPicPr>
        <p:blipFill>
          <a:blip r:embed="rId3" cstate="print"/>
          <a:stretch/>
        </p:blipFill>
        <p:spPr>
          <a:xfrm>
            <a:off x="355680" y="487440"/>
            <a:ext cx="1009800" cy="1246320"/>
          </a:xfrm>
          <a:prstGeom prst="rect">
            <a:avLst/>
          </a:prstGeom>
          <a:ln>
            <a:noFill/>
          </a:ln>
        </p:spPr>
      </p:pic>
      <p:sp>
        <p:nvSpPr>
          <p:cNvPr id="55" name="CustomShape 2"/>
          <p:cNvSpPr/>
          <p:nvPr/>
        </p:nvSpPr>
        <p:spPr>
          <a:xfrm>
            <a:off x="6300360" y="334800"/>
            <a:ext cx="2679120" cy="362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1800" b="0" strike="noStrike" spc="-1">
                <a:solidFill>
                  <a:srgbClr val="FFFFFF"/>
                </a:solidFill>
                <a:latin typeface="Calibri"/>
                <a:ea typeface="MS PGothic"/>
              </a:rPr>
              <a:t>lucia.ruggeri@unicam.it</a:t>
            </a:r>
            <a:endParaRPr lang="it-IT" sz="1800" b="0" strike="noStrike" spc="-1">
              <a:latin typeface="Arial"/>
            </a:endParaRPr>
          </a:p>
        </p:txBody>
      </p:sp>
      <p:sp>
        <p:nvSpPr>
          <p:cNvPr id="56" name="CustomShape 3"/>
          <p:cNvSpPr/>
          <p:nvPr/>
        </p:nvSpPr>
        <p:spPr>
          <a:xfrm>
            <a:off x="827640" y="2061000"/>
            <a:ext cx="8134200" cy="420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it-IT" sz="1800" b="0" strike="noStrike" spc="-1">
              <a:latin typeface="Arial"/>
            </a:endParaRPr>
          </a:p>
          <a:p>
            <a:pPr>
              <a:lnSpc>
                <a:spcPct val="100000"/>
              </a:lnSpc>
            </a:pPr>
            <a:endParaRPr lang="it-IT" sz="1800" b="0" strike="noStrike" spc="-1">
              <a:latin typeface="Arial"/>
            </a:endParaRPr>
          </a:p>
        </p:txBody>
      </p:sp>
      <p:sp>
        <p:nvSpPr>
          <p:cNvPr id="57" name="CustomShape 4"/>
          <p:cNvSpPr/>
          <p:nvPr/>
        </p:nvSpPr>
        <p:spPr>
          <a:xfrm>
            <a:off x="1656000" y="2061000"/>
            <a:ext cx="6121080" cy="54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endParaRPr lang="it-IT" sz="2000" b="1" strike="noStrike" spc="-1" dirty="0">
              <a:latin typeface="Verdana" pitchFamily="34" charset="0"/>
              <a:ea typeface="Verdana" pitchFamily="34" charset="0"/>
              <a:cs typeface="Verdana" pitchFamily="34" charset="0"/>
            </a:endParaRPr>
          </a:p>
        </p:txBody>
      </p:sp>
      <p:sp>
        <p:nvSpPr>
          <p:cNvPr id="2" name="CasellaDiTesto 1">
            <a:extLst>
              <a:ext uri="{FF2B5EF4-FFF2-40B4-BE49-F238E27FC236}">
                <a16:creationId xmlns:a16="http://schemas.microsoft.com/office/drawing/2014/main" id="{6C43143E-7B01-442E-B1A3-A24B6BA53E07}"/>
              </a:ext>
            </a:extLst>
          </p:cNvPr>
          <p:cNvSpPr txBox="1"/>
          <p:nvPr/>
        </p:nvSpPr>
        <p:spPr>
          <a:xfrm>
            <a:off x="1187625" y="2348880"/>
            <a:ext cx="7128735" cy="4801314"/>
          </a:xfrm>
          <a:prstGeom prst="rect">
            <a:avLst/>
          </a:prstGeom>
          <a:noFill/>
        </p:spPr>
        <p:txBody>
          <a:bodyPr wrap="square" rtlCol="0">
            <a:spAutoFit/>
          </a:bodyPr>
          <a:lstStyle/>
          <a:p>
            <a:pPr algn="ctr"/>
            <a:r>
              <a:rPr lang="it-IT" b="1" dirty="0"/>
              <a:t>Seconda Relazione su Legge Dopo di Noi (dicembre 2019-riferita a dati aggiornati a dicembre 2018)</a:t>
            </a:r>
          </a:p>
          <a:p>
            <a:endParaRPr lang="it-IT" b="1" dirty="0"/>
          </a:p>
          <a:p>
            <a:r>
              <a:rPr lang="it-IT" dirty="0"/>
              <a:t>Soltanto 12 Regioni hanno individuato i beneficiari</a:t>
            </a:r>
          </a:p>
          <a:p>
            <a:endParaRPr lang="it-IT" dirty="0"/>
          </a:p>
          <a:p>
            <a:r>
              <a:rPr lang="it-IT" dirty="0"/>
              <a:t>Soltanto 6000 i beneficiari </a:t>
            </a:r>
          </a:p>
          <a:p>
            <a:endParaRPr lang="it-IT" dirty="0"/>
          </a:p>
          <a:p>
            <a:r>
              <a:rPr lang="it-IT" dirty="0"/>
              <a:t>57% maschi</a:t>
            </a:r>
          </a:p>
          <a:p>
            <a:r>
              <a:rPr lang="it-IT" dirty="0"/>
              <a:t> </a:t>
            </a:r>
          </a:p>
          <a:p>
            <a:endParaRPr lang="it-IT" dirty="0"/>
          </a:p>
          <a:p>
            <a:r>
              <a:rPr lang="it-IT" dirty="0"/>
              <a:t>V. p. 15 – Grafico 2.3</a:t>
            </a:r>
          </a:p>
          <a:p>
            <a:endParaRPr lang="it-IT" dirty="0"/>
          </a:p>
          <a:p>
            <a:endParaRPr lang="it-IT" dirty="0"/>
          </a:p>
          <a:p>
            <a:endParaRPr lang="it-IT" dirty="0"/>
          </a:p>
          <a:p>
            <a:endParaRPr lang="it-IT" dirty="0"/>
          </a:p>
          <a:p>
            <a:endParaRPr lang="it-IT" dirty="0"/>
          </a:p>
          <a:p>
            <a:endParaRPr lang="it-IT" dirty="0"/>
          </a:p>
        </p:txBody>
      </p:sp>
    </p:spTree>
    <p:extLst>
      <p:ext uri="{BB962C8B-B14F-4D97-AF65-F5344CB8AC3E}">
        <p14:creationId xmlns:p14="http://schemas.microsoft.com/office/powerpoint/2010/main" val="2223963908"/>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CustomShape 1"/>
          <p:cNvSpPr/>
          <p:nvPr/>
        </p:nvSpPr>
        <p:spPr>
          <a:xfrm>
            <a:off x="0" y="0"/>
            <a:ext cx="9141120" cy="708480"/>
          </a:xfrm>
          <a:prstGeom prst="rect">
            <a:avLst/>
          </a:prstGeom>
          <a:solidFill>
            <a:srgbClr val="FF0000"/>
          </a:solidFill>
          <a:ln>
            <a:solidFill>
              <a:srgbClr val="4A7EBB"/>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294" name="Immagine 4"/>
          <p:cNvPicPr/>
          <p:nvPr/>
        </p:nvPicPr>
        <p:blipFill>
          <a:blip r:embed="rId2" cstate="print"/>
          <a:stretch/>
        </p:blipFill>
        <p:spPr>
          <a:xfrm>
            <a:off x="355680" y="487440"/>
            <a:ext cx="1009800" cy="1246320"/>
          </a:xfrm>
          <a:prstGeom prst="rect">
            <a:avLst/>
          </a:prstGeom>
          <a:ln>
            <a:noFill/>
          </a:ln>
        </p:spPr>
      </p:pic>
      <p:sp>
        <p:nvSpPr>
          <p:cNvPr id="295" name="CustomShape 2"/>
          <p:cNvSpPr/>
          <p:nvPr/>
        </p:nvSpPr>
        <p:spPr>
          <a:xfrm>
            <a:off x="6300360" y="334800"/>
            <a:ext cx="2679120" cy="362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1800" b="0" strike="noStrike" spc="-1">
                <a:solidFill>
                  <a:srgbClr val="FFFFFF"/>
                </a:solidFill>
                <a:latin typeface="Calibri"/>
                <a:ea typeface="MS PGothic"/>
              </a:rPr>
              <a:t>lucia.ruggeri@unicam.it</a:t>
            </a:r>
            <a:endParaRPr lang="it-IT" sz="1800" b="0" strike="noStrike" spc="-1">
              <a:latin typeface="Arial"/>
            </a:endParaRPr>
          </a:p>
        </p:txBody>
      </p:sp>
      <p:sp>
        <p:nvSpPr>
          <p:cNvPr id="296" name="CustomShape 3"/>
          <p:cNvSpPr/>
          <p:nvPr/>
        </p:nvSpPr>
        <p:spPr>
          <a:xfrm>
            <a:off x="827640" y="2061000"/>
            <a:ext cx="8134200" cy="420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it-IT" sz="1800" b="0" strike="noStrike" spc="-1">
              <a:latin typeface="Arial"/>
            </a:endParaRPr>
          </a:p>
          <a:p>
            <a:pPr>
              <a:lnSpc>
                <a:spcPct val="100000"/>
              </a:lnSpc>
            </a:pPr>
            <a:endParaRPr lang="it-IT" sz="1800" b="0" strike="noStrike" spc="-1">
              <a:latin typeface="Arial"/>
            </a:endParaRPr>
          </a:p>
        </p:txBody>
      </p:sp>
      <p:sp>
        <p:nvSpPr>
          <p:cNvPr id="6" name="CasellaDiTesto 5"/>
          <p:cNvSpPr txBox="1"/>
          <p:nvPr/>
        </p:nvSpPr>
        <p:spPr>
          <a:xfrm>
            <a:off x="1475657" y="2348880"/>
            <a:ext cx="6552728" cy="4524315"/>
          </a:xfrm>
          <a:prstGeom prst="rect">
            <a:avLst/>
          </a:prstGeom>
          <a:noFill/>
        </p:spPr>
        <p:txBody>
          <a:bodyPr wrap="square" rtlCol="0">
            <a:spAutoFit/>
          </a:bodyPr>
          <a:lstStyle/>
          <a:p>
            <a:r>
              <a:rPr lang="it-IT" b="0" strike="noStrike" spc="-1" dirty="0" err="1">
                <a:latin typeface="Verdana"/>
                <a:ea typeface="Verdana"/>
              </a:rPr>
              <a:t>D.P.C.M.</a:t>
            </a:r>
            <a:r>
              <a:rPr lang="it-IT" b="0" strike="noStrike" spc="-1" dirty="0">
                <a:latin typeface="Verdana"/>
                <a:ea typeface="Verdana"/>
              </a:rPr>
              <a:t> 12 gennaio 2017, Definizione e aggiornamento dei livelli essenziali delle prestazioni sanitarie e socio-sanitarie</a:t>
            </a:r>
          </a:p>
          <a:p>
            <a:endParaRPr lang="it-IT" spc="-1" dirty="0">
              <a:latin typeface="Verdana"/>
              <a:ea typeface="Verdana"/>
            </a:endParaRPr>
          </a:p>
          <a:p>
            <a:r>
              <a:rPr lang="it-IT" b="0" strike="noStrike" spc="-1" dirty="0">
                <a:latin typeface="Verdana"/>
                <a:ea typeface="Verdana"/>
              </a:rPr>
              <a:t>Una significativa parte delle</a:t>
            </a:r>
          </a:p>
          <a:p>
            <a:r>
              <a:rPr lang="it-IT" b="0" strike="noStrike" spc="-1" dirty="0">
                <a:latin typeface="Verdana"/>
                <a:ea typeface="Verdana"/>
              </a:rPr>
              <a:t>prestazioni dovute alle persone malate e non autosufficienti (anziani, soggetti colpiti da demenza, disabili,</a:t>
            </a:r>
          </a:p>
          <a:p>
            <a:r>
              <a:rPr lang="it-IT" b="0" strike="noStrike" spc="-1" dirty="0">
                <a:latin typeface="Verdana"/>
                <a:ea typeface="Verdana"/>
              </a:rPr>
              <a:t>ecc.) passa nel comparto socio-assistenziale, nel quale non esistono diritti immediatamente esigibili (anche se la Costituzione parla di "diritti" anche in quest'ambito, ai sensi dell'art. 38)</a:t>
            </a:r>
          </a:p>
          <a:p>
            <a:endParaRPr lang="it-IT" b="0" strike="noStrike" spc="-1" dirty="0">
              <a:latin typeface="Verdana"/>
              <a:ea typeface="Verdana"/>
            </a:endParaRPr>
          </a:p>
          <a:p>
            <a:pPr algn="ctr"/>
            <a:r>
              <a:rPr lang="it-IT" b="1" strike="noStrike" spc="-1" dirty="0">
                <a:latin typeface="Verdana"/>
                <a:ea typeface="Verdana"/>
              </a:rPr>
              <a:t>Prestazioni Socio-sanitarie  </a:t>
            </a:r>
            <a:r>
              <a:rPr lang="it-IT" b="1" i="1" strike="noStrike" spc="-1" dirty="0">
                <a:latin typeface="Verdana"/>
                <a:ea typeface="Verdana"/>
              </a:rPr>
              <a:t>versus</a:t>
            </a:r>
            <a:r>
              <a:rPr lang="it-IT" b="1" strike="noStrike" spc="-1" dirty="0">
                <a:latin typeface="Verdana"/>
                <a:ea typeface="Verdana"/>
              </a:rPr>
              <a:t> socio-assistenziali</a:t>
            </a:r>
          </a:p>
          <a:p>
            <a:endParaRPr lang="it-IT"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CustomShape 1"/>
          <p:cNvSpPr/>
          <p:nvPr/>
        </p:nvSpPr>
        <p:spPr>
          <a:xfrm>
            <a:off x="0" y="0"/>
            <a:ext cx="9141120" cy="708480"/>
          </a:xfrm>
          <a:prstGeom prst="rect">
            <a:avLst/>
          </a:prstGeom>
          <a:solidFill>
            <a:srgbClr val="FF0000"/>
          </a:solidFill>
          <a:ln>
            <a:solidFill>
              <a:srgbClr val="4A7EBB"/>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64" name="Immagine 4"/>
          <p:cNvPicPr/>
          <p:nvPr/>
        </p:nvPicPr>
        <p:blipFill>
          <a:blip r:embed="rId2" cstate="print"/>
          <a:stretch/>
        </p:blipFill>
        <p:spPr>
          <a:xfrm>
            <a:off x="355680" y="487440"/>
            <a:ext cx="1009800" cy="1246320"/>
          </a:xfrm>
          <a:prstGeom prst="rect">
            <a:avLst/>
          </a:prstGeom>
          <a:ln>
            <a:noFill/>
          </a:ln>
        </p:spPr>
      </p:pic>
      <p:sp>
        <p:nvSpPr>
          <p:cNvPr id="65" name="CustomShape 2"/>
          <p:cNvSpPr/>
          <p:nvPr/>
        </p:nvSpPr>
        <p:spPr>
          <a:xfrm>
            <a:off x="6300360" y="334800"/>
            <a:ext cx="2679120" cy="362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1800" b="0" strike="noStrike" spc="-1">
                <a:solidFill>
                  <a:srgbClr val="FFFFFF"/>
                </a:solidFill>
                <a:latin typeface="Calibri"/>
                <a:ea typeface="MS PGothic"/>
              </a:rPr>
              <a:t>lucia.ruggeri@unicam.it</a:t>
            </a:r>
            <a:endParaRPr lang="it-IT" sz="1800" b="0" strike="noStrike" spc="-1">
              <a:latin typeface="Arial"/>
            </a:endParaRPr>
          </a:p>
        </p:txBody>
      </p:sp>
      <p:sp>
        <p:nvSpPr>
          <p:cNvPr id="66" name="CustomShape 3"/>
          <p:cNvSpPr/>
          <p:nvPr/>
        </p:nvSpPr>
        <p:spPr>
          <a:xfrm>
            <a:off x="827640" y="2061000"/>
            <a:ext cx="8134200" cy="420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it-IT" sz="1800" b="0" strike="noStrike" spc="-1">
              <a:latin typeface="Arial"/>
            </a:endParaRPr>
          </a:p>
          <a:p>
            <a:pPr>
              <a:lnSpc>
                <a:spcPct val="100000"/>
              </a:lnSpc>
            </a:pPr>
            <a:endParaRPr lang="it-IT" sz="1800" b="0" strike="noStrike" spc="-1">
              <a:latin typeface="Arial"/>
            </a:endParaRPr>
          </a:p>
        </p:txBody>
      </p:sp>
      <p:sp>
        <p:nvSpPr>
          <p:cNvPr id="67" name="TextShape 4"/>
          <p:cNvSpPr txBox="1"/>
          <p:nvPr/>
        </p:nvSpPr>
        <p:spPr>
          <a:xfrm>
            <a:off x="106200" y="1914840"/>
            <a:ext cx="8821800" cy="4682512"/>
          </a:xfrm>
          <a:prstGeom prst="rect">
            <a:avLst/>
          </a:prstGeom>
          <a:noFill/>
          <a:ln>
            <a:noFill/>
          </a:ln>
        </p:spPr>
        <p:txBody>
          <a:bodyPr lIns="90000" tIns="45000" rIns="90000" bIns="45000"/>
          <a:lstStyle/>
          <a:p>
            <a:pPr algn="ctr"/>
            <a:r>
              <a:rPr lang="it-IT" b="1" strike="noStrike" spc="-1" dirty="0">
                <a:latin typeface="Verdana" pitchFamily="34" charset="0"/>
                <a:ea typeface="Verdana" pitchFamily="34" charset="0"/>
                <a:cs typeface="Verdana" pitchFamily="34" charset="0"/>
              </a:rPr>
              <a:t>L. 22 giugno 2016, n. 112   Legge sul dopo di noi</a:t>
            </a:r>
          </a:p>
          <a:p>
            <a:endParaRPr lang="it-IT" b="0" strike="noStrike" spc="-1" dirty="0">
              <a:latin typeface="Verdana" pitchFamily="34" charset="0"/>
              <a:ea typeface="Verdana" pitchFamily="34" charset="0"/>
              <a:cs typeface="Verdana" pitchFamily="34" charset="0"/>
            </a:endParaRPr>
          </a:p>
          <a:p>
            <a:endParaRPr lang="it-IT" b="0" strike="noStrike" spc="-1" dirty="0">
              <a:solidFill>
                <a:srgbClr val="000000"/>
              </a:solidFill>
              <a:latin typeface="Verdana" pitchFamily="34" charset="0"/>
              <a:ea typeface="Verdana" pitchFamily="34" charset="0"/>
              <a:cs typeface="Verdana" pitchFamily="34" charset="0"/>
            </a:endParaRPr>
          </a:p>
          <a:p>
            <a:r>
              <a:rPr lang="it-IT" b="0" strike="noStrike" spc="-1" dirty="0">
                <a:solidFill>
                  <a:srgbClr val="000000"/>
                </a:solidFill>
                <a:latin typeface="Verdana" pitchFamily="34" charset="0"/>
                <a:ea typeface="Verdana" pitchFamily="34" charset="0"/>
                <a:cs typeface="Verdana" pitchFamily="34" charset="0"/>
              </a:rPr>
              <a:t>La nuova disciplina si situa più nel comparto sociale che in quello</a:t>
            </a:r>
            <a:endParaRPr lang="it-IT" b="0" strike="noStrike" spc="-1" dirty="0">
              <a:latin typeface="Verdana" pitchFamily="34" charset="0"/>
              <a:ea typeface="Verdana" pitchFamily="34" charset="0"/>
              <a:cs typeface="Verdana" pitchFamily="34" charset="0"/>
            </a:endParaRPr>
          </a:p>
          <a:p>
            <a:r>
              <a:rPr lang="it-IT" b="0" strike="noStrike" spc="-1" dirty="0">
                <a:solidFill>
                  <a:srgbClr val="000000"/>
                </a:solidFill>
                <a:latin typeface="Verdana" pitchFamily="34" charset="0"/>
                <a:ea typeface="Verdana" pitchFamily="34" charset="0"/>
                <a:cs typeface="Verdana" pitchFamily="34" charset="0"/>
              </a:rPr>
              <a:t>Sanitario</a:t>
            </a:r>
          </a:p>
          <a:p>
            <a:r>
              <a:rPr lang="it-IT" spc="-1" dirty="0">
                <a:solidFill>
                  <a:srgbClr val="000000"/>
                </a:solidFill>
                <a:latin typeface="Verdana" pitchFamily="34" charset="0"/>
                <a:ea typeface="Verdana" pitchFamily="34" charset="0"/>
                <a:cs typeface="Verdana" pitchFamily="34" charset="0"/>
              </a:rPr>
              <a:t>P</a:t>
            </a:r>
            <a:r>
              <a:rPr lang="it-IT" b="0" strike="noStrike" spc="-1" dirty="0">
                <a:solidFill>
                  <a:srgbClr val="000000"/>
                </a:solidFill>
                <a:latin typeface="Verdana" pitchFamily="34" charset="0"/>
                <a:ea typeface="Verdana" pitchFamily="34" charset="0"/>
                <a:cs typeface="Verdana" pitchFamily="34" charset="0"/>
              </a:rPr>
              <a:t>restazioni "nell'ambito delle risorse disponibili", e dei "vincoli”</a:t>
            </a:r>
            <a:endParaRPr lang="it-IT" b="0" strike="noStrike" spc="-1" dirty="0">
              <a:latin typeface="Verdana" pitchFamily="34" charset="0"/>
              <a:ea typeface="Verdana" pitchFamily="34" charset="0"/>
              <a:cs typeface="Verdana" pitchFamily="34" charset="0"/>
            </a:endParaRPr>
          </a:p>
          <a:p>
            <a:r>
              <a:rPr lang="it-IT" b="0" strike="noStrike" spc="-1" dirty="0">
                <a:solidFill>
                  <a:srgbClr val="000000"/>
                </a:solidFill>
                <a:latin typeface="Verdana" pitchFamily="34" charset="0"/>
                <a:ea typeface="Verdana" pitchFamily="34" charset="0"/>
                <a:cs typeface="Verdana" pitchFamily="34" charset="0"/>
              </a:rPr>
              <a:t>di finanza pubblica" </a:t>
            </a:r>
          </a:p>
          <a:p>
            <a:pPr algn="ctr"/>
            <a:r>
              <a:rPr lang="it-IT" b="1" strike="noStrike" spc="-1" dirty="0">
                <a:solidFill>
                  <a:srgbClr val="000000"/>
                </a:solidFill>
                <a:latin typeface="Verdana" pitchFamily="34" charset="0"/>
                <a:ea typeface="Verdana" pitchFamily="34" charset="0"/>
                <a:cs typeface="Verdana" pitchFamily="34" charset="0"/>
              </a:rPr>
              <a:t>(prestazione a carattere sociale e non sanitario)</a:t>
            </a:r>
            <a:endParaRPr lang="it-IT" b="1" strike="noStrike" spc="-1" dirty="0">
              <a:latin typeface="Verdana" pitchFamily="34" charset="0"/>
              <a:ea typeface="Verdana" pitchFamily="34" charset="0"/>
              <a:cs typeface="Verdana" pitchFamily="34" charset="0"/>
            </a:endParaRPr>
          </a:p>
          <a:p>
            <a:pPr algn="ctr"/>
            <a:endParaRPr lang="it-IT" sz="1000" b="0" strike="noStrike" spc="-1" dirty="0">
              <a:latin typeface="Verdana"/>
              <a:ea typeface="Verdana"/>
            </a:endParaRPr>
          </a:p>
          <a:p>
            <a:endParaRPr lang="it-IT" sz="1000" b="0" strike="noStrike" spc="-1" dirty="0">
              <a:latin typeface="Verdana"/>
              <a:ea typeface="Verdana"/>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1754</TotalTime>
  <Words>2348</Words>
  <Application>Microsoft Office PowerPoint</Application>
  <PresentationFormat>Presentazione su schermo (4:3)</PresentationFormat>
  <Paragraphs>335</Paragraphs>
  <Slides>28</Slides>
  <Notes>1</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28</vt:i4>
      </vt:variant>
    </vt:vector>
  </HeadingPairs>
  <TitlesOfParts>
    <vt:vector size="37" baseType="lpstr">
      <vt:lpstr>AdvP7BCC</vt:lpstr>
      <vt:lpstr>Arial</vt:lpstr>
      <vt:lpstr>Calibri</vt:lpstr>
      <vt:lpstr>Open Sans</vt:lpstr>
      <vt:lpstr>Symbol</vt:lpstr>
      <vt:lpstr>Times New Roman</vt:lpstr>
      <vt:lpstr>Verdana</vt:lpstr>
      <vt:lpstr>Wingdings</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Lucia</dc:creator>
  <cp:lastModifiedBy>Ruggeri Lucia</cp:lastModifiedBy>
  <cp:revision>168</cp:revision>
  <dcterms:created xsi:type="dcterms:W3CDTF">2017-11-10T07:37:27Z</dcterms:created>
  <dcterms:modified xsi:type="dcterms:W3CDTF">2021-01-24T17:29:21Z</dcterms:modified>
  <dc:language>it-IT</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Presentazione su schermo (4:3)</vt:lpwstr>
  </property>
  <property fmtid="{D5CDD505-2E9C-101B-9397-08002B2CF9AE}" pid="9" name="ScaleCrop">
    <vt:bool>false</vt:bool>
  </property>
  <property fmtid="{D5CDD505-2E9C-101B-9397-08002B2CF9AE}" pid="10" name="ShareDoc">
    <vt:bool>false</vt:bool>
  </property>
  <property fmtid="{D5CDD505-2E9C-101B-9397-08002B2CF9AE}" pid="11" name="Slides">
    <vt:i4>15</vt:i4>
  </property>
</Properties>
</file>