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FC000C-B296-4A0D-B8AA-F64E85EBE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74B3343-F666-4CFD-A752-D89780833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220A49-0242-4E31-B01E-BD31BAEBB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E6E9-CF22-4CCB-B0E0-9968DC9685FE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6C83A22-747A-468B-A481-8433AD6F3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71A136-B044-485F-B590-3863A1F63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18F2-435B-4033-850A-787C27B2E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719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A4F182-8762-4CD2-BB3C-C1ED93518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CF0C94B-1B8A-4136-BC13-7AE9E5E7E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E756CC-86F8-4AB1-855D-E5895C970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E6E9-CF22-4CCB-B0E0-9968DC9685FE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397E6-ECA4-4168-8EFF-24F5ED2A0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91F8EB-C8DB-4D6F-A3CA-83D86CF47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18F2-435B-4033-850A-787C27B2E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603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B46FFDA-DD79-4475-B897-097C771EC9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81EE437-EE12-4811-9578-1CBCDB2D9C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C986EC-D05A-4BCB-9332-57E931FC6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E6E9-CF22-4CCB-B0E0-9968DC9685FE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61418E-E07C-47A8-A705-21510AE56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205937-8457-4955-8338-09C9F66A5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18F2-435B-4033-850A-787C27B2E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931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659430-B2A5-443D-AB93-2080797EC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C4DB98-D35B-447C-8823-EB418AC2A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3ADEE0-8E51-46EE-AC08-5385D6ECF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E6E9-CF22-4CCB-B0E0-9968DC9685FE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AA9E32-0B55-4020-A824-85E152BE9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9D166D-B300-45F8-9257-191E4A2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18F2-435B-4033-850A-787C27B2E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574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A409A3-7B0E-418C-9AD0-C582B62C2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EBE6EF-6DB9-4FA2-8E2F-C4BA6954E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0432FC-02F0-4642-8C09-AB21687C0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E6E9-CF22-4CCB-B0E0-9968DC9685FE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90C77B-0947-4452-901B-70DD984E7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3888F8-9399-4983-BD76-2C5F22863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18F2-435B-4033-850A-787C27B2E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359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A83912-AC31-42E3-B4FC-802A6BA51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DEBF07-7C1B-4A7D-B5F5-FC9F0B5108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E95CFA8-0D0B-4777-BC86-6BD29E8FF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E970F9-B76A-4408-8A79-C7089486B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E6E9-CF22-4CCB-B0E0-9968DC9685FE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48B823C-F2A2-4B74-8929-4FC50AEB9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22C342B-104A-4F36-BE3B-4E4DCDD2C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18F2-435B-4033-850A-787C27B2E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41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C0297D-D29E-4E91-91B1-8C3BFDD05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AA11B1B-E276-41C9-BB8A-80D4DDBC9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CA6C6BC-5341-4EFF-B529-91C456CE7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8BE4986-FA42-45A1-B0AD-AFCB74A37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7FC2C05-29CC-47A4-ABB3-4C4B8CE6A2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50A6058-C551-4450-854D-8EC1A42AD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E6E9-CF22-4CCB-B0E0-9968DC9685FE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85794BD-6128-48DE-A1C4-B99F22DE7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83F3176-D399-41B9-B0EC-80119EEA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18F2-435B-4033-850A-787C27B2E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525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4FFD0E-8398-4F10-8CF9-2CE4B1FA7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D04A0AB-4C89-4221-8E88-90233BD37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E6E9-CF22-4CCB-B0E0-9968DC9685FE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1B63E58-419F-4A47-8261-F48D8853A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E054C11-3850-4F2B-9FF5-F8EB32F34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18F2-435B-4033-850A-787C27B2E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977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3C92255-2C8D-4954-9B4B-036EBB2AD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E6E9-CF22-4CCB-B0E0-9968DC9685FE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2E70D4A-D3CA-4009-AB2D-4D1F0AE72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C7A5E7F-26C8-45CD-8B8D-D9873D2E1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18F2-435B-4033-850A-787C27B2E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448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C1B0F2-C74A-49F9-BB4E-63E17CEAC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B40170-F7C5-498D-BAAD-45E8F0A7D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ECF920D-24EB-4EDE-BEDE-FADF259A6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28458B3-8F40-47DA-A081-2DAB01A84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E6E9-CF22-4CCB-B0E0-9968DC9685FE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514C6E4-471D-47CA-8765-5DBAE5BC9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2D3080-794C-4EB5-A255-92AA99030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18F2-435B-4033-850A-787C27B2E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510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29600A-ED7E-49AE-800D-669E6056C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2CA91E5-B4BD-4229-B7B8-E427B0D5B8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029B4D2-4E5A-4B34-BB99-A7CDF962F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9B3DC17-313A-489D-9125-611C12140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E6E9-CF22-4CCB-B0E0-9968DC9685FE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E03086B-92EF-40BC-AD8F-A6BE3EEF2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D12C74B-06E0-417F-BC31-F81B803D8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18F2-435B-4033-850A-787C27B2E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369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0F7DA39-1962-410A-A53E-5B8D712C3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E72A58-36F5-4CC8-8E15-FC62752DB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B8DDE0-43D3-49FB-9253-5CE485F2BA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0E6E9-CF22-4CCB-B0E0-9968DC9685FE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6D2009-FBAF-41FF-A902-7392BC206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EDC681-6A50-40FA-82D2-09B969D421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C18F2-435B-4033-850A-787C27B2E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046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4E2DCBE3-5EE3-4049-970A-321076880684}"/>
              </a:ext>
            </a:extLst>
          </p:cNvPr>
          <p:cNvSpPr txBox="1"/>
          <p:nvPr/>
        </p:nvSpPr>
        <p:spPr>
          <a:xfrm>
            <a:off x="248575" y="292962"/>
            <a:ext cx="26277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			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b="1" dirty="0">
              <a:latin typeface="Bradley Hand ITC" panose="03070402050302030203" pitchFamily="66" charset="0"/>
            </a:endParaRPr>
          </a:p>
          <a:p>
            <a:pPr algn="ctr"/>
            <a:endParaRPr lang="it-IT" b="1" dirty="0">
              <a:latin typeface="Bradley Hand ITC" panose="03070402050302030203" pitchFamily="66" charset="0"/>
            </a:endParaRPr>
          </a:p>
          <a:p>
            <a:pPr algn="ctr"/>
            <a:endParaRPr lang="it-IT" b="1" dirty="0">
              <a:latin typeface="Bradley Hand ITC" panose="03070402050302030203" pitchFamily="66" charset="0"/>
            </a:endParaRPr>
          </a:p>
          <a:p>
            <a:r>
              <a:rPr lang="it-IT" b="1" dirty="0">
                <a:latin typeface="Bradley Hand ITC" panose="03070402050302030203" pitchFamily="66" charset="0"/>
              </a:rPr>
              <a:t>con il patrocinio di: 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 </a:t>
            </a:r>
            <a:endParaRPr lang="it-IT" sz="1000" dirty="0"/>
          </a:p>
          <a:p>
            <a:pPr algn="ctr"/>
            <a:endParaRPr lang="it-IT" dirty="0"/>
          </a:p>
          <a:p>
            <a:r>
              <a:rPr lang="it-IT" sz="1400" dirty="0">
                <a:latin typeface="Castellar" panose="020A0402060406010301" pitchFamily="18" charset="0"/>
              </a:rPr>
              <a:t>COA Ascoli Piceno</a:t>
            </a:r>
          </a:p>
          <a:p>
            <a:pPr algn="ctr"/>
            <a:endParaRPr lang="it-IT" sz="1400" dirty="0">
              <a:latin typeface="Castellar" panose="020A0402060406010301" pitchFamily="18" charset="0"/>
            </a:endParaRP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			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4AAE815-6122-494D-A79A-C6DCE0C79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437" y="2884563"/>
            <a:ext cx="1390432" cy="116556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1E296B6-1C5B-4643-8795-6E32F18A0D56}"/>
              </a:ext>
            </a:extLst>
          </p:cNvPr>
          <p:cNvSpPr txBox="1"/>
          <p:nvPr/>
        </p:nvSpPr>
        <p:spPr>
          <a:xfrm>
            <a:off x="2565246" y="373122"/>
            <a:ext cx="76428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Bradley Hand ITC" panose="03070402050302030203" pitchFamily="66" charset="0"/>
              </a:rPr>
              <a:t>19 dicembre 2022 </a:t>
            </a:r>
          </a:p>
          <a:p>
            <a:pPr algn="ctr"/>
            <a:r>
              <a:rPr lang="it-IT" sz="2400" dirty="0">
                <a:latin typeface="Bradley Hand ITC" panose="03070402050302030203" pitchFamily="66" charset="0"/>
              </a:rPr>
              <a:t>Circolo Cittadino di Ascoli Piceno</a:t>
            </a:r>
          </a:p>
          <a:p>
            <a:pPr algn="ctr"/>
            <a:r>
              <a:rPr lang="it-IT" sz="2400" dirty="0">
                <a:latin typeface="Bradley Hand ITC" panose="03070402050302030203" pitchFamily="66" charset="0"/>
              </a:rPr>
              <a:t>Ore 14,30-18,30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B416412-5E1D-4A4D-B339-10F4BF31AB9A}"/>
              </a:ext>
            </a:extLst>
          </p:cNvPr>
          <p:cNvSpPr txBox="1"/>
          <p:nvPr/>
        </p:nvSpPr>
        <p:spPr>
          <a:xfrm>
            <a:off x="2621725" y="1696468"/>
            <a:ext cx="83183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i="1" dirty="0">
                <a:latin typeface="Copperplate Gothic Bold" panose="020E0705020206020404" pitchFamily="34" charset="0"/>
              </a:rPr>
              <a:t>Violenza </a:t>
            </a:r>
            <a:r>
              <a:rPr lang="it-IT" sz="2400" i="1" dirty="0" err="1">
                <a:latin typeface="Copperplate Gothic Bold" panose="020E0705020206020404" pitchFamily="34" charset="0"/>
              </a:rPr>
              <a:t>intrafamiliare</a:t>
            </a:r>
            <a:r>
              <a:rPr lang="it-IT" sz="2400" i="1" dirty="0">
                <a:latin typeface="Copperplate Gothic Bold" panose="020E0705020206020404" pitchFamily="34" charset="0"/>
              </a:rPr>
              <a:t>: </a:t>
            </a:r>
          </a:p>
          <a:p>
            <a:pPr algn="ctr"/>
            <a:r>
              <a:rPr lang="it-IT" sz="2400" i="1" dirty="0">
                <a:latin typeface="Copperplate Gothic Bold" panose="020E0705020206020404" pitchFamily="34" charset="0"/>
              </a:rPr>
              <a:t>Aspetti sostanziali, procedurali e psicologici.</a:t>
            </a:r>
          </a:p>
          <a:p>
            <a:pPr algn="ctr"/>
            <a:r>
              <a:rPr lang="it-IT" sz="2400" i="1" dirty="0">
                <a:latin typeface="Copperplate Gothic Bold" panose="020E0705020206020404" pitchFamily="34" charset="0"/>
              </a:rPr>
              <a:t>avvocato e mass media: deontologia</a:t>
            </a:r>
          </a:p>
          <a:p>
            <a:pPr algn="ctr"/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02AD6C2-DCE9-45C0-A29E-FA643D3764E5}"/>
              </a:ext>
            </a:extLst>
          </p:cNvPr>
          <p:cNvSpPr txBox="1"/>
          <p:nvPr/>
        </p:nvSpPr>
        <p:spPr>
          <a:xfrm>
            <a:off x="3143307" y="5826321"/>
            <a:ext cx="82905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EVENTO AD INGRESSO GRATUITO – ISCRIZIONI SU «RICONOSCO»</a:t>
            </a:r>
          </a:p>
          <a:p>
            <a:pPr algn="ctr"/>
            <a:r>
              <a:rPr lang="it-IT" sz="1400" dirty="0"/>
              <a:t>Il COA di Ascoli Piceno con delibera n. 132/2022 ha riconosciuto n. </a:t>
            </a:r>
            <a:r>
              <a:rPr lang="it-IT" sz="1400" b="1" dirty="0"/>
              <a:t>4 crediti formativi di cui 1 di deontologia</a:t>
            </a:r>
            <a:r>
              <a:rPr lang="it-IT" sz="1400" dirty="0"/>
              <a:t> </a:t>
            </a:r>
          </a:p>
          <a:p>
            <a:pPr algn="ctr"/>
            <a:r>
              <a:rPr lang="it-I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Pausa – Brindisi di Natale e cadeau offerto da </a:t>
            </a:r>
            <a:r>
              <a:rPr lang="it-IT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ONDIF Sez. </a:t>
            </a:r>
            <a:r>
              <a:rPr lang="it-I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Ascoli Piceno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3DEF919-4563-4A12-927A-7B665EB27E7C}"/>
              </a:ext>
            </a:extLst>
          </p:cNvPr>
          <p:cNvSpPr txBox="1"/>
          <p:nvPr/>
        </p:nvSpPr>
        <p:spPr>
          <a:xfrm>
            <a:off x="2968054" y="3670276"/>
            <a:ext cx="175182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algn="ctr"/>
            <a:r>
              <a:rPr lang="it-IT" sz="1100" b="1" dirty="0" err="1"/>
              <a:t>Dott</a:t>
            </a:r>
            <a:r>
              <a:rPr lang="it-IT" sz="1100" b="1" dirty="0"/>
              <a:t> Ettore </a:t>
            </a:r>
            <a:r>
              <a:rPr lang="it-IT" sz="1100" b="1" dirty="0" err="1"/>
              <a:t>Picardi</a:t>
            </a:r>
            <a:r>
              <a:rPr lang="it-IT" sz="1100" b="1" dirty="0"/>
              <a:t> </a:t>
            </a:r>
          </a:p>
          <a:p>
            <a:pPr algn="ctr"/>
            <a:r>
              <a:rPr lang="it-IT" sz="1100" dirty="0"/>
              <a:t>Procuratore Capo </a:t>
            </a:r>
          </a:p>
          <a:p>
            <a:pPr algn="ctr"/>
            <a:r>
              <a:rPr lang="it-IT" sz="1100" dirty="0"/>
              <a:t>Procura della Repubblica - </a:t>
            </a:r>
          </a:p>
          <a:p>
            <a:pPr algn="ctr"/>
            <a:r>
              <a:rPr lang="it-IT" sz="1100" dirty="0"/>
              <a:t>Tribunale di Teramo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C3763323-8650-475E-A9D4-5BB9799741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2464" y="3615280"/>
            <a:ext cx="960941" cy="960941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7E959553-E77C-455F-A1AC-7D6402A8BD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9039" y="3530462"/>
            <a:ext cx="831486" cy="1130579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7A2F531-9599-4FE4-A13C-50A3F1428DB3}"/>
              </a:ext>
            </a:extLst>
          </p:cNvPr>
          <p:cNvSpPr txBox="1"/>
          <p:nvPr/>
        </p:nvSpPr>
        <p:spPr>
          <a:xfrm>
            <a:off x="4943487" y="4029040"/>
            <a:ext cx="13430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/>
          </a:p>
          <a:p>
            <a:endParaRPr lang="it-IT" sz="1100" dirty="0"/>
          </a:p>
          <a:p>
            <a:pPr algn="ctr"/>
            <a:r>
              <a:rPr lang="it-IT" sz="1100" b="1" dirty="0"/>
              <a:t>Avv. Igor Giostra</a:t>
            </a:r>
          </a:p>
          <a:p>
            <a:pPr algn="ctr"/>
            <a:r>
              <a:rPr lang="it-IT" sz="1100" dirty="0"/>
              <a:t>Foro di Fermo</a:t>
            </a:r>
          </a:p>
          <a:p>
            <a:endParaRPr lang="it-IT" sz="1100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D79F613-2C47-40C5-9471-E2942E1BADAA}"/>
              </a:ext>
            </a:extLst>
          </p:cNvPr>
          <p:cNvSpPr txBox="1"/>
          <p:nvPr/>
        </p:nvSpPr>
        <p:spPr>
          <a:xfrm>
            <a:off x="6492580" y="3797870"/>
            <a:ext cx="2210584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100" dirty="0"/>
          </a:p>
          <a:p>
            <a:endParaRPr lang="it-IT" sz="1100" dirty="0"/>
          </a:p>
          <a:p>
            <a:endParaRPr lang="it-IT" sz="1100" dirty="0"/>
          </a:p>
          <a:p>
            <a:endParaRPr lang="it-IT" sz="1100" dirty="0"/>
          </a:p>
          <a:p>
            <a:endParaRPr lang="it-IT" sz="1100" dirty="0"/>
          </a:p>
          <a:p>
            <a:pPr algn="ctr"/>
            <a:r>
              <a:rPr lang="it-IT" sz="1100" b="1" dirty="0"/>
              <a:t>Prof. </a:t>
            </a:r>
            <a:r>
              <a:rPr lang="it-IT" sz="1100" b="1" dirty="0" err="1"/>
              <a:t>Monia</a:t>
            </a:r>
            <a:r>
              <a:rPr lang="it-IT" sz="1100" b="1" dirty="0"/>
              <a:t> </a:t>
            </a:r>
            <a:r>
              <a:rPr lang="it-IT" sz="1100" b="1" dirty="0" err="1"/>
              <a:t>Vagni</a:t>
            </a:r>
            <a:endParaRPr lang="it-IT" sz="1100" b="1" dirty="0"/>
          </a:p>
          <a:p>
            <a:pPr algn="ctr"/>
            <a:r>
              <a:rPr lang="it-IT" sz="1100" dirty="0"/>
              <a:t>Psicologa e Psicoterapeuta</a:t>
            </a:r>
          </a:p>
          <a:p>
            <a:pPr algn="ctr"/>
            <a:r>
              <a:rPr lang="it-IT" sz="1100" dirty="0"/>
              <a:t>Docente di Psicologia delle marginalità e devianza</a:t>
            </a:r>
          </a:p>
          <a:p>
            <a:pPr algn="ctr"/>
            <a:r>
              <a:rPr lang="it-IT" sz="1100" dirty="0"/>
              <a:t>Esperta in psicologia giuridica </a:t>
            </a:r>
          </a:p>
          <a:p>
            <a:endParaRPr lang="it-IT" sz="1100" dirty="0"/>
          </a:p>
          <a:p>
            <a:endParaRPr lang="it-IT" dirty="0"/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43CBA2AE-B9F9-470D-AECD-E30BB63D2A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4822" y="3588733"/>
            <a:ext cx="1751829" cy="922782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CCE2F394-0B65-48A2-8715-0301D1865D8A}"/>
              </a:ext>
            </a:extLst>
          </p:cNvPr>
          <p:cNvSpPr txBox="1"/>
          <p:nvPr/>
        </p:nvSpPr>
        <p:spPr>
          <a:xfrm>
            <a:off x="8572143" y="3917346"/>
            <a:ext cx="186690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algn="ctr"/>
            <a:r>
              <a:rPr lang="it-IT" sz="1100" b="1" dirty="0"/>
              <a:t>Avv. Dino Silenzi</a:t>
            </a:r>
          </a:p>
          <a:p>
            <a:pPr algn="ctr"/>
            <a:r>
              <a:rPr lang="it-IT" sz="1100" dirty="0"/>
              <a:t>Foro di Ascoli Piceno</a:t>
            </a:r>
          </a:p>
          <a:p>
            <a:endParaRPr lang="it-IT" sz="1100" dirty="0"/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67522358-3AB1-4664-AF41-42D20CF14F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48004" y="3671313"/>
            <a:ext cx="957155" cy="957155"/>
          </a:xfrm>
          <a:prstGeom prst="rect">
            <a:avLst/>
          </a:prstGeom>
        </p:spPr>
      </p:pic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2CAC3E9B-E085-42A3-B5F4-35F7EDC40384}"/>
              </a:ext>
            </a:extLst>
          </p:cNvPr>
          <p:cNvSpPr txBox="1"/>
          <p:nvPr/>
        </p:nvSpPr>
        <p:spPr>
          <a:xfrm>
            <a:off x="10605658" y="3894494"/>
            <a:ext cx="1442745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sz="1100" dirty="0"/>
              <a:t>Introduce e Modera </a:t>
            </a:r>
          </a:p>
          <a:p>
            <a:pPr algn="ctr"/>
            <a:r>
              <a:rPr lang="it-IT" sz="1100" b="1" dirty="0"/>
              <a:t>Avv. Chiara Schiavi</a:t>
            </a:r>
          </a:p>
          <a:p>
            <a:pPr algn="ctr"/>
            <a:r>
              <a:rPr lang="it-IT" sz="1100" dirty="0"/>
              <a:t>Foro di Ascoli Piceno</a:t>
            </a:r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DAED3AF9-E551-4D75-8A5C-F0A3DC7757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78121" y="3636951"/>
            <a:ext cx="957155" cy="95715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F3E1989D-E765-4ED0-A7B8-1A3EE603354B}"/>
              </a:ext>
            </a:extLst>
          </p:cNvPr>
          <p:cNvSpPr txBox="1"/>
          <p:nvPr/>
        </p:nvSpPr>
        <p:spPr>
          <a:xfrm>
            <a:off x="10129421" y="146468"/>
            <a:ext cx="1814004" cy="1562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E93F417-9176-4C74-8B3A-5DD0271224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5148" y="218363"/>
            <a:ext cx="2692713" cy="2168683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8C5538BE-D50A-414C-AEA7-0649E7A0EAF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66" y="5103129"/>
            <a:ext cx="1426927" cy="889167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DA6D8AE2-8026-48CD-A64E-56119EFF3F4D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6942" t="32233" r="47573" b="33592"/>
          <a:stretch/>
        </p:blipFill>
        <p:spPr>
          <a:xfrm>
            <a:off x="9942963" y="316408"/>
            <a:ext cx="1679065" cy="127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524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143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Bradley Hand ITC</vt:lpstr>
      <vt:lpstr>Calibri</vt:lpstr>
      <vt:lpstr>Calibri Light</vt:lpstr>
      <vt:lpstr>Castellar</vt:lpstr>
      <vt:lpstr>Copperplate Gothic Bold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PC</cp:lastModifiedBy>
  <cp:revision>34</cp:revision>
  <dcterms:created xsi:type="dcterms:W3CDTF">2022-11-17T13:31:46Z</dcterms:created>
  <dcterms:modified xsi:type="dcterms:W3CDTF">2022-12-12T11:33:58Z</dcterms:modified>
</cp:coreProperties>
</file>